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9" r:id="rId3"/>
    <p:sldId id="397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7" r:id="rId17"/>
    <p:sldId id="366" r:id="rId18"/>
    <p:sldId id="369" r:id="rId19"/>
    <p:sldId id="370" r:id="rId20"/>
    <p:sldId id="368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53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27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A4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68000" autoAdjust="0"/>
  </p:normalViewPr>
  <p:slideViewPr>
    <p:cSldViewPr snapToGrid="0">
      <p:cViewPr varScale="1">
        <p:scale>
          <a:sx n="58" d="100"/>
          <a:sy n="58" d="100"/>
        </p:scale>
        <p:origin x="1397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551EF-CC67-41A9-82BA-AF484508B9E8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20ED1-726A-4141-846B-B40A5BD9F96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973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Hello </a:t>
            </a:r>
            <a:r>
              <a:rPr lang="en-US" b="1" dirty="0" err="1"/>
              <a:t>everyone,Today</a:t>
            </a:r>
            <a:r>
              <a:rPr lang="en-US" b="1" dirty="0"/>
              <a:t> I’ll present the Travelling Salesman Problem — a famous optimization challenge where the goal is to find the shortest route that visits each city once and returns to the start. Let’s dive in!"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8729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46D1-3439-8977-FB48-6508AE27C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3729C6-5BC8-D11D-7F31-2B1BF272E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4D3763-74BA-FBA1-708D-3C46668F2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5151D2-6DDB-DFA7-21D0-B9463D49F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6977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C934-81A6-02C0-A6DE-D8EB84D2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D36BDE-F679-3B6F-A2E5-96370DF4B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59C7B1-5F0B-EBF9-8DF6-7BF9D12B9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E374CE-12BF-D7C4-A369-3C855C1E0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49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75AE-C248-CD47-30F2-4A80EF43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9AC4D4-B2CF-3C5F-314A-EFA9A52E2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800BC4-7997-AF35-C669-E0B430D0D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err="1">
                <a:solidFill>
                  <a:srgbClr val="0C2054"/>
                </a:solidFill>
                <a:latin typeface="Montserrat" panose="00000500000000000000" pitchFamily="2" charset="0"/>
              </a:rPr>
              <a:t>Sparse</a:t>
            </a:r>
            <a:r>
              <a:rPr lang="fr-FR" sz="1200" b="1" dirty="0">
                <a:solidFill>
                  <a:srgbClr val="0C2054"/>
                </a:solidFill>
                <a:latin typeface="Montserrat" panose="00000500000000000000" pitchFamily="2" charset="0"/>
              </a:rPr>
              <a:t> graphs </a:t>
            </a:r>
            <a:endParaRPr lang="en" sz="1200" b="1" dirty="0">
              <a:solidFill>
                <a:srgbClr val="0C2054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A graph in which the number of edges is much less than the possible number of edges</a:t>
            </a:r>
            <a:r>
              <a:rPr lang="en-US" b="0" i="0" dirty="0">
                <a:solidFill>
                  <a:srgbClr val="ECECEC"/>
                </a:solidFill>
                <a:effectLst/>
                <a:latin typeface="Google Sans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05AB29-22D8-78A3-5B1F-10BFCC8A9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18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D996-51A9-46A7-E0E2-39BD54A1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4C920BA-2DA7-C64F-ED03-61B5D04CC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6815B26-D941-10C2-0DA4-62A304633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BC0B89-CFDB-9D4F-D6E3-D2D56669E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115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BEBE8-DB6F-482F-7041-CE0C3FB6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8DB6893-1979-9C76-19AA-CA0450110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72A9DFD-E76A-E284-5A8E-4ECDAE82C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C268CC-3109-3502-DE8E-3A58E61A7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81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703C-496A-A281-0EB4-D0EE27B7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4B4A9CC-5DDE-BA99-7104-779DD1C69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5BD84B-11F0-72AC-E205-3E5FAB5D2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err="1">
                <a:solidFill>
                  <a:srgbClr val="0C2054"/>
                </a:solidFill>
                <a:latin typeface="Montserrat" panose="00000500000000000000" pitchFamily="2" charset="0"/>
              </a:rPr>
              <a:t>Sparse</a:t>
            </a:r>
            <a:r>
              <a:rPr lang="fr-FR" sz="1200" b="1" dirty="0">
                <a:solidFill>
                  <a:srgbClr val="0C2054"/>
                </a:solidFill>
                <a:latin typeface="Montserrat" panose="00000500000000000000" pitchFamily="2" charset="0"/>
              </a:rPr>
              <a:t> graphs </a:t>
            </a:r>
            <a:endParaRPr lang="en" sz="1200" b="1" dirty="0">
              <a:solidFill>
                <a:srgbClr val="0C2054"/>
              </a:solidFill>
              <a:latin typeface="Montserrat" panose="00000500000000000000" pitchFamily="2" charset="0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A graph in which the number of edges is much less than the possible number of edges</a:t>
            </a:r>
            <a:r>
              <a:rPr lang="en-US" b="0" i="0" dirty="0">
                <a:solidFill>
                  <a:srgbClr val="ECECEC"/>
                </a:solidFill>
                <a:effectLst/>
                <a:latin typeface="Google Sans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2A4930-9B70-25F4-7857-1C726227C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8406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E5416-89FB-F559-4ACA-C463DC6A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9837DAE-2515-9C2A-2333-134C88F4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FA0305-216C-917D-FABB-926AD7996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9964FE-81EB-E640-0EA9-6ED2A83D9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410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BD17-1FAF-142A-145A-38A48C68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5CF46B0-D4C3-FD74-A063-E7DFF5C4E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8CEF21-17A5-F2F3-0528-66817EE06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C2054"/>
                </a:solidFill>
                <a:latin typeface="Montserrat" panose="00000500000000000000" pitchFamily="2" charset="0"/>
              </a:rPr>
              <a:t>(all vertices are reachable from one another).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78EA23-F8DF-ADA5-9BBD-535095588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56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B634-80ED-B090-B805-BFBA39A3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F8BA15-6EF7-7DD7-344E-78B2837AE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63C8B2-68AA-BD04-822B-C2EA1C903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440C67-F7BC-3E21-1F9D-AD24C0A71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3837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50BC-02AF-DB16-F839-1729DFBC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6DA35B4-934D-3868-A3C4-214D7FD30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9ADD39C-6390-EFC6-F40F-C63D1A60C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C2054"/>
                </a:solidFill>
                <a:latin typeface="Montserrat" panose="00000500000000000000" pitchFamily="2" charset="0"/>
              </a:rPr>
              <a:t>(all vertices are reachable from one another).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b="1" dirty="0"/>
              <a:t>o Eulerian Path</a:t>
            </a:r>
            <a:r>
              <a:rPr lang="en-US" dirty="0"/>
              <a:t>&gt;2Connected❌ No❌ No</a:t>
            </a:r>
            <a:endParaRPr lang="en-US" sz="12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33EFA1-F58C-E2E0-01AA-7E9A909A2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40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6FF56-E973-0FA8-3889-6B05BC77B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6ED95F-4BD1-8524-9DF8-DCD4E758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27891B-F95A-9801-1D2C-AD30F7FE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D717D2-4BB7-93DC-C93A-4186A6D7C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836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B70FB-8488-27B8-4ED0-7D18F6F7D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A952EB-9A5B-40B7-1081-1D473387A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FC839C-5CEC-C8E1-785D-B304BA92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sz="12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EE1E97-A918-8423-238F-DC5933A79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4244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16C4-BDB3-4E15-F377-644FA107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E92502-AB34-DA53-A693-81BA1147C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D1E1635-5BFD-75E1-B3D8-92D8E33ED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512F80-39F6-3D9F-0F9B-564CB4743E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92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545E1-8AD5-E750-9CEB-0DEF9992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B87DB8-0701-0F61-FE8F-65523CD5B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6C867A-6E57-9895-984D-CB280A577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15C137-88EF-ED68-97E2-A88D81A02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6680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12AF-663A-E873-B705-77E237ABD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AD1D402-B141-EFE2-D7C3-AB58C791D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9DC41D-BB53-F75C-7649-276CA58E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52DB1B-8750-EE13-5547-CA27D4224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267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5BB7-29A3-143C-0697-DEBBA652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785AB5-AC8A-8F54-F933-76BB59FCC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5736C1-98FB-295F-6E69-D98DAF596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38E73E-2870-2C78-3AF6-B32D95F34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8986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097BE-F875-B799-BB6C-91F3F6E8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D0EE954-E643-7A59-AD98-DE3983A49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EED15D8-6034-A134-810F-E671411FD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✅ </a:t>
            </a:r>
            <a:r>
              <a:rPr lang="fr-FR" b="1" dirty="0" err="1"/>
              <a:t>Hamiltonian</a:t>
            </a:r>
            <a:r>
              <a:rPr lang="fr-FR" b="1" dirty="0"/>
              <a:t> Path?</a:t>
            </a:r>
            <a:br>
              <a:rPr lang="fr-FR" dirty="0"/>
            </a:br>
            <a:r>
              <a:rPr lang="fr-FR" b="1" dirty="0"/>
              <a:t>Yes!</a:t>
            </a:r>
            <a:r>
              <a:rPr lang="fr-FR" dirty="0"/>
              <a:t> You can </a:t>
            </a:r>
            <a:r>
              <a:rPr lang="fr-FR" dirty="0" err="1"/>
              <a:t>visit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city exactly once, in routes like:</a:t>
            </a:r>
            <a:br>
              <a:rPr lang="fr-FR" dirty="0"/>
            </a:br>
            <a:r>
              <a:rPr lang="fr-FR" dirty="0"/>
              <a:t>➡️ </a:t>
            </a:r>
            <a:r>
              <a:rPr lang="fr-FR" b="1" dirty="0"/>
              <a:t>Sousse → Moknine → Mahdia → Monastir</a:t>
            </a:r>
            <a:br>
              <a:rPr lang="fr-FR" dirty="0"/>
            </a:br>
            <a:r>
              <a:rPr lang="fr-FR" dirty="0"/>
              <a:t>➡️ </a:t>
            </a:r>
            <a:r>
              <a:rPr lang="fr-FR" b="1" dirty="0"/>
              <a:t>Monastir → Moknine → Sousse → Mahdia</a:t>
            </a:r>
            <a:endParaRPr lang="fr-FR" dirty="0"/>
          </a:p>
          <a:p>
            <a:r>
              <a:rPr lang="fr-FR" dirty="0"/>
              <a:t>✅ </a:t>
            </a:r>
            <a:r>
              <a:rPr lang="fr-FR" b="1" dirty="0" err="1"/>
              <a:t>Hamiltonian</a:t>
            </a:r>
            <a:r>
              <a:rPr lang="fr-FR" b="1" dirty="0"/>
              <a:t> Circuit?</a:t>
            </a:r>
            <a:br>
              <a:rPr lang="fr-FR" dirty="0"/>
            </a:br>
            <a:r>
              <a:rPr lang="fr-FR" b="1" dirty="0"/>
              <a:t>Yes!</a:t>
            </a:r>
            <a:r>
              <a:rPr lang="fr-FR" dirty="0"/>
              <a:t> You can </a:t>
            </a:r>
            <a:r>
              <a:rPr lang="fr-FR" dirty="0" err="1"/>
              <a:t>make</a:t>
            </a:r>
            <a:r>
              <a:rPr lang="fr-FR" dirty="0"/>
              <a:t> a full tour </a:t>
            </a:r>
            <a:r>
              <a:rPr lang="fr-FR" dirty="0" err="1"/>
              <a:t>starting</a:t>
            </a:r>
            <a:r>
              <a:rPr lang="fr-FR" dirty="0"/>
              <a:t> and </a:t>
            </a:r>
            <a:r>
              <a:rPr lang="fr-FR" dirty="0" err="1"/>
              <a:t>ending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city, like:</a:t>
            </a:r>
            <a:br>
              <a:rPr lang="fr-FR" dirty="0"/>
            </a:br>
            <a:r>
              <a:rPr lang="fr-FR" dirty="0"/>
              <a:t>🔁 </a:t>
            </a:r>
            <a:r>
              <a:rPr lang="fr-FR" b="1" dirty="0"/>
              <a:t>Sousse → Monastir → Moknine → Mahdia → Sousse</a:t>
            </a:r>
            <a:br>
              <a:rPr lang="fr-FR" dirty="0"/>
            </a:br>
            <a:r>
              <a:rPr lang="fr-FR" dirty="0"/>
              <a:t>🔁 </a:t>
            </a:r>
            <a:r>
              <a:rPr lang="fr-FR" b="1" dirty="0"/>
              <a:t>Mahdia → Moknine → Monastir → Sousse → Mahdia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890CB7-C5A5-C586-CB56-AFF832FFA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7417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BAC7-FB5D-3F2A-C7F7-F84FCC0B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40B80F-2A9D-4EE3-C7B1-209F67BB9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C22686-CAA7-FFE4-5935-6D211E932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fr-FR" dirty="0"/>
              <a:t>✅ </a:t>
            </a:r>
            <a:r>
              <a:rPr lang="fr-FR" b="1" dirty="0" err="1"/>
              <a:t>Hamiltonian</a:t>
            </a:r>
            <a:r>
              <a:rPr lang="fr-FR" b="1" dirty="0"/>
              <a:t> Path?</a:t>
            </a:r>
            <a:br>
              <a:rPr lang="fr-FR" dirty="0"/>
            </a:br>
            <a:r>
              <a:rPr lang="fr-FR" b="1" dirty="0"/>
              <a:t>Yes!</a:t>
            </a:r>
            <a:r>
              <a:rPr lang="fr-FR" dirty="0"/>
              <a:t> You can </a:t>
            </a:r>
            <a:r>
              <a:rPr lang="fr-FR" dirty="0" err="1"/>
              <a:t>visit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city exactly once, in routes like:</a:t>
            </a:r>
            <a:br>
              <a:rPr lang="fr-FR" dirty="0"/>
            </a:br>
            <a:r>
              <a:rPr lang="fr-FR" dirty="0"/>
              <a:t>➡️ </a:t>
            </a:r>
            <a:r>
              <a:rPr lang="fr-FR" b="1" dirty="0"/>
              <a:t>Sousse → Moknine → Mahdia → Monastir</a:t>
            </a:r>
            <a:br>
              <a:rPr lang="fr-FR" dirty="0"/>
            </a:br>
            <a:r>
              <a:rPr lang="fr-FR" dirty="0"/>
              <a:t>➡️ </a:t>
            </a:r>
            <a:r>
              <a:rPr lang="fr-FR" b="1" dirty="0"/>
              <a:t>Monastir → Moknine → Sousse → Mahdia</a:t>
            </a:r>
            <a:endParaRPr lang="fr-FR" dirty="0"/>
          </a:p>
          <a:p>
            <a:r>
              <a:rPr lang="fr-FR" dirty="0"/>
              <a:t>✅ </a:t>
            </a:r>
            <a:r>
              <a:rPr lang="fr-FR" b="1" dirty="0" err="1"/>
              <a:t>Hamiltonian</a:t>
            </a:r>
            <a:r>
              <a:rPr lang="fr-FR" b="1" dirty="0"/>
              <a:t> Circuit?</a:t>
            </a:r>
            <a:br>
              <a:rPr lang="fr-FR" dirty="0"/>
            </a:br>
            <a:r>
              <a:rPr lang="fr-FR" b="1" dirty="0"/>
              <a:t>Yes!</a:t>
            </a:r>
            <a:r>
              <a:rPr lang="fr-FR" dirty="0"/>
              <a:t> You can </a:t>
            </a:r>
            <a:r>
              <a:rPr lang="fr-FR" dirty="0" err="1"/>
              <a:t>make</a:t>
            </a:r>
            <a:r>
              <a:rPr lang="fr-FR" dirty="0"/>
              <a:t> a full tour </a:t>
            </a:r>
            <a:r>
              <a:rPr lang="fr-FR" dirty="0" err="1"/>
              <a:t>starting</a:t>
            </a:r>
            <a:r>
              <a:rPr lang="fr-FR" dirty="0"/>
              <a:t> and </a:t>
            </a:r>
            <a:r>
              <a:rPr lang="fr-FR" dirty="0" err="1"/>
              <a:t>ending</a:t>
            </a:r>
            <a:r>
              <a:rPr lang="fr-FR" dirty="0"/>
              <a:t> at the </a:t>
            </a:r>
            <a:r>
              <a:rPr lang="fr-FR" dirty="0" err="1"/>
              <a:t>same</a:t>
            </a:r>
            <a:r>
              <a:rPr lang="fr-FR" dirty="0"/>
              <a:t> city, like:</a:t>
            </a:r>
            <a:br>
              <a:rPr lang="fr-FR" dirty="0"/>
            </a:br>
            <a:r>
              <a:rPr lang="fr-FR" dirty="0"/>
              <a:t>🔁 </a:t>
            </a:r>
            <a:r>
              <a:rPr lang="fr-FR" b="1" dirty="0"/>
              <a:t>Sousse → Monastir → Moknine → Mahdia → Sousse</a:t>
            </a:r>
            <a:br>
              <a:rPr lang="fr-FR" dirty="0"/>
            </a:br>
            <a:r>
              <a:rPr lang="fr-FR" dirty="0"/>
              <a:t>🔁 </a:t>
            </a:r>
            <a:r>
              <a:rPr lang="fr-FR" b="1" dirty="0"/>
              <a:t>Mahdia → Moknine → Monastir → Sousse → Mahdia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08388A-50F2-8F61-AC31-B8B7D02F1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6676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EB62-ABED-EFF2-7B19-EA04B409C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AF7F6A-925D-3278-1DB4-AE0A298A8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37F1B8-4927-9637-BD83-956229175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BA8B72-013C-0D0A-E095-C30693E0C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04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CBA4C-380E-1C2D-F200-9B1D6EB9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EAF8FC-2D4A-2232-D3B0-E1C9A713B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C325B15-1D83-2263-9815-A5061B30A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36004F-48FD-5DDA-324F-7B23308AE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262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22DF-62D3-127A-8847-2365668AB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659B4B-19FA-8DF5-684E-0248E0BD13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674024-FF92-C418-8AAC-603BE7AF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430CEB-DC74-87FE-F655-ADE2121A4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94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BE91-DA93-F176-6C64-10CD90DA3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37FE639-90F8-CE35-53A4-E9CD307EB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846FBB6-775E-9DD8-5802-D17BA52A1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goal of a graph is to </a:t>
            </a:r>
            <a:r>
              <a:rPr lang="en-US" b="1" dirty="0"/>
              <a:t>represent and analyze relationships</a:t>
            </a:r>
            <a:r>
              <a:rPr lang="en-US" dirty="0"/>
              <a:t> or </a:t>
            </a:r>
            <a:r>
              <a:rPr lang="en-US" b="1" dirty="0"/>
              <a:t>connections</a:t>
            </a:r>
            <a:r>
              <a:rPr lang="en-US" dirty="0"/>
              <a:t> between elements. This allows us to:</a:t>
            </a:r>
          </a:p>
          <a:p>
            <a:pPr>
              <a:buNone/>
            </a:pPr>
            <a:r>
              <a:rPr lang="en-US" b="1" dirty="0"/>
              <a:t>Model real-world systems</a:t>
            </a:r>
            <a:r>
              <a:rPr lang="en-US" dirty="0"/>
              <a:t> like transportation networks, social networks, or the internet,</a:t>
            </a:r>
          </a:p>
          <a:p>
            <a:pPr>
              <a:buNone/>
            </a:pPr>
            <a:r>
              <a:rPr lang="en-US" b="1" dirty="0"/>
              <a:t>Find optimal paths</a:t>
            </a:r>
            <a:r>
              <a:rPr lang="en-US" dirty="0"/>
              <a:t> (shortest, cheapest, fastest),</a:t>
            </a:r>
          </a:p>
          <a:p>
            <a:pPr>
              <a:buNone/>
            </a:pPr>
            <a:r>
              <a:rPr lang="en-US" b="1" dirty="0"/>
              <a:t>Detect patterns</a:t>
            </a:r>
            <a:r>
              <a:rPr lang="en-US" dirty="0"/>
              <a:t>, such as cycles, clusters, or bottlenecks,</a:t>
            </a:r>
          </a:p>
          <a:p>
            <a:r>
              <a:rPr lang="en-US" b="1" dirty="0"/>
              <a:t>Solve complex problems</a:t>
            </a:r>
            <a:r>
              <a:rPr lang="en-US" dirty="0"/>
              <a:t> in computer science, AI, logistics, and more.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3D7FA3-A410-598C-C88A-676459E8F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049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A00B-EAA7-1DBC-5A8E-42EC596E0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1669694-EF7B-3673-8A95-59AC540D9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F32ACA-A38F-B76B-245B-5A5FF2C5D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4476AC-2886-D7B6-36E6-348ED1A64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374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F1BF-7030-8C39-0496-148DC45E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140A04E-E5E2-DC34-A4CE-C2D190231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357BBE3-90DD-4998-A7B7-DB304DA4D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computer science, we classify problems based on how </a:t>
            </a:r>
            <a:r>
              <a:rPr lang="en-US" b="1" dirty="0"/>
              <a:t>difficult</a:t>
            </a:r>
            <a:r>
              <a:rPr lang="en-US" dirty="0"/>
              <a:t> they are to solve and how </a:t>
            </a:r>
            <a:r>
              <a:rPr lang="en-US" b="1" dirty="0"/>
              <a:t>long</a:t>
            </a:r>
            <a:r>
              <a:rPr lang="en-US" dirty="0"/>
              <a:t> it takes to find the solution. These classifications are called </a:t>
            </a:r>
            <a:r>
              <a:rPr lang="en-US" b="1" dirty="0"/>
              <a:t>complexity classes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11FF30-B47C-8F1A-7C02-6533D9A9C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379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50647-8AAD-0FD1-4A35-9894FB90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C6E256B-B4C2-ECD4-D38E-6D9966EB1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141BD7-E788-8B8A-AC13-9AA1DCE0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3D8A08-A426-7D18-8B81-690553E68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232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AECB-9656-1825-4421-07D85230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CABB86-9A51-3849-E57E-5CAC5A8FE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37F385-DFEB-4004-F2FD-F6A64FA36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FF22D4-AE50-FE59-BEC0-9DECE64CE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1448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B009-1A16-DAF3-815A-0A652112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015422F-D54A-5C3D-1CF1-2D615D677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68F1377-EC1F-B19B-EBC4-6F63657A1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(n-1)!</a:t>
            </a:r>
          </a:p>
          <a:p>
            <a:r>
              <a:rPr lang="en-US" dirty="0"/>
              <a:t>Anything that grows </a:t>
            </a:r>
            <a:r>
              <a:rPr lang="en-US" b="1" dirty="0"/>
              <a:t>much faster</a:t>
            </a:r>
            <a:r>
              <a:rPr lang="en-US" dirty="0"/>
              <a:t> than a polynomial — like:</a:t>
            </a:r>
          </a:p>
          <a:p>
            <a:pPr>
              <a:buNone/>
            </a:pPr>
            <a:r>
              <a:rPr lang="en-US" b="1" dirty="0"/>
              <a:t>Exponential</a:t>
            </a:r>
            <a:r>
              <a:rPr lang="en-US" dirty="0"/>
              <a:t>: 2ⁿ</a:t>
            </a:r>
          </a:p>
          <a:p>
            <a:r>
              <a:rPr lang="en-US" b="1" dirty="0"/>
              <a:t>Factorial</a:t>
            </a:r>
            <a:r>
              <a:rPr lang="en-US" dirty="0"/>
              <a:t>: n!</a:t>
            </a:r>
            <a:br>
              <a:rPr lang="en-US" dirty="0"/>
            </a:br>
            <a:r>
              <a:rPr lang="en-US" dirty="0"/>
              <a:t>→ These grow </a:t>
            </a:r>
            <a:r>
              <a:rPr lang="en-US" b="1" dirty="0"/>
              <a:t>super fast</a:t>
            </a:r>
            <a:r>
              <a:rPr lang="en-US" dirty="0"/>
              <a:t>, and are not considered practical for big inputs.</a:t>
            </a:r>
          </a:p>
          <a:p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89349-A948-C231-4D46-8C9762043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556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2162-7702-52E3-0AAC-177B4BAF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FA2AAA-314E-E5F3-16E4-FBC515BAF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802D381-0C94-A3D2-F1A6-350C980CC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0FE1B7-4C43-9D79-0490-A58E2707C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5418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3F0A7-F59D-D7E2-CF56-E844699C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BE49581-0208-E671-7A7E-84F3801F0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835215C-A5D6-E838-4CC8-2892ECC31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1EA227-B1E8-2C31-BBCE-4A2E4F116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508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91E42-8FC2-8A6D-190C-AA2611B7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10AFA6-2A7B-DEDC-1619-39D9CB0D9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B4C806A-E705-F5D9-656B-F1D34F77E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4F8F24-868C-F837-E24C-A67F4686C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9619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A8947-F815-FE6A-069E-1ED0B205B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CEDF62-2F31-4D6A-0503-F2963439A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89541D-C3F6-A160-6835-CCFA6880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E11330-6CF5-D371-234E-2980783D0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44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D1DC-795E-5B05-2EE0-42CAB996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3F05EE-836E-78D5-E85E-6655869CE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AABD8E-CF0B-352E-0D88-D9069D3BA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C366B2-80CB-0A35-0961-1E778245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6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B33A2-5662-7234-8510-827AC13A3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F22AFBE-4B27-085F-0EFE-F8D5580F3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60D58D-8569-24F2-D568-869F3D5FF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0FA53-F319-D375-EF28-46DC18047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8069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607C4-D670-EA39-63BF-3C56346F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D6E066-51E6-60C0-D6A2-F54FFDA11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F45382-8ED5-63EF-FC19-7F48AA437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D4034-1F27-073B-0277-E8B1CA9E7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869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A7CF4-AB4F-2BC1-DE38-8CA996A7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1B607E-6371-27F6-EBFF-0DD6054CC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0FC104-564F-997C-6F77-72192120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7D007-9711-0489-F71D-59B954C0B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57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041B-5E05-F570-622C-0BDD6D992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94BA07F-52A5-BFA8-9821-56B1AF393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0FED165-ADD2-E79D-CBFF-16D43F707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14D547-19DA-0A1E-69D9-91F542CF6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5610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4169-7212-B5A8-08CB-9FD11DD57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A25DCA1-2B75-6C9B-23DF-E117EE18D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C51F5B-0ADF-1733-23AC-0DA7EF99F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8B41CD-83CD-4E8D-41D5-F0FD5B659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6897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E1A97-B509-68A3-D852-C967C20A3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4D982D3-B9BD-44AC-1DA7-4665B7A2D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04F053-8D6B-B53B-B069-2939914D1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explaining the </a:t>
            </a:r>
            <a:r>
              <a:rPr lang="en-US" b="1" dirty="0"/>
              <a:t>computational complexity classes</a:t>
            </a:r>
            <a:r>
              <a:rPr lang="en-US" dirty="0"/>
              <a:t> and why the </a:t>
            </a:r>
            <a:r>
              <a:rPr lang="en-US" b="1" dirty="0"/>
              <a:t>Traveling Salesman Problem (TSP) is NP-Hard</a:t>
            </a:r>
            <a:r>
              <a:rPr lang="en-US" dirty="0"/>
              <a:t>, here are some suggested next slides to continue the presentation:</a:t>
            </a:r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1B3C7C-FFBF-3486-4C4E-6885A2742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916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567F5-C299-3847-8C08-D9D07EEF1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3435E5-6B59-C854-AF4F-11DB304DD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4A8B40-61D7-E2A8-0A2C-3BB5FFAF0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28C600-22C1-22B9-DCFF-96E2967AB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602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34646-F5F7-3202-7657-DFFF0023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7F9A2C-67F1-8B85-901D-E88A6C430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6C1200-B445-D2D3-BEE1-FB2ABBB30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8794D1-C09C-7E90-1A67-32F974C82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5515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A5944-4CFC-A65C-C4A3-3B080C1F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3E9D87-AA79-76B7-0CB4-1B510DD55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DE65C6-8169-13B0-E7B0-003A52B39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05E649-9B2E-DD1A-54FD-BC8252E7E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8663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Merci pour votre attention toutes vos remarques et questions sont les bienvenues.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4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F5366-6CB8-F09D-174E-9B485DB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32C833A-7F4B-A591-43AE-3E2E690FC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1917DB9-12A9-DCC8-4553-601BB1683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77A539-EF43-C35F-D885-AB3FDF5B9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405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511F-7792-DC11-690A-E3235602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7CB190-88CD-0AE2-7616-FB96F0B67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F59FB52-41BF-01C8-C049-32FB0479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D38DF8-58A0-D6DD-4997-3D34D1706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86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EC4B-2B36-0EC5-9440-16426946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D7CA36B-CDF4-375C-24F8-B3DE90F64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9BC675B-89BC-A299-CE34-2DDE21096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67CBA5-6E05-293C-E73C-FC4541129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311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F4614-2CE0-1774-C00C-8E42ED30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D475CA-21D2-49B4-E2DA-6C3E69F53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3CB2FA-F9ED-EA60-7C3C-DE9FDB11B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6CD176-927D-75BD-5512-F03862ADC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1729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B958-C9D8-D3B2-AF69-01DE8AF33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2BEA776-687F-869F-89B8-ADBA1A5D7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0DAE5B-6BBE-4D08-9D0E-CA1133FA3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38522F-13EF-E8CF-ED3E-74B216B7C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0ED1-726A-4141-846B-B40A5BD9F963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16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620DB-25D1-F556-516A-3419D70E3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7770FC-F1BF-D56A-960F-693D2358C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EC26DD-57B0-1619-021B-8B735C2F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80C04B-880C-D2CA-A7EE-C6A8E251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A499A-EAF9-CF17-1F8D-F6C7C6B1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137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50DDC-EB3C-80F2-ED04-6257D02A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3C98CE-8209-61D6-5B53-D0CF94E8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45279B-2EE8-018E-55F0-215581A2C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6BA0FE-4561-40BB-E02E-7D466F83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CD7A4A-FF72-BC83-30E6-AACF6612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35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8AAAE5F-9A4E-8379-CAB0-E65F2D0A0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E047D6-4BA0-1C9C-F0DF-10296BE8D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90AD37-3403-CDE0-BD91-813B5B1B6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9CB37-2DAD-7A10-6205-6886AFE1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D97D2-D30D-1ED5-924E-076FF739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09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B58D4-A93E-8AF2-454A-DF897923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BC16B3-1574-0074-BCB3-C4EB69FF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1ADBD-A049-68EF-0456-928BC0C0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0DA93E-7F1B-B88F-90C0-67950938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33FCFE-1D1F-395B-9AD5-47D412DA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710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7CB31-1BE9-9010-3BA5-B0DE3BA0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2BF701-9F71-D359-21BE-D3568F33E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03D84D-9558-1AD4-D3A0-6E5D4898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13B9D3-0551-C990-2C8F-32A62B07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011D6-1AEA-2D17-08A0-3FC85BDC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98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596A9-D997-21AB-147F-6818653C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EC6C34-91ED-1ED6-9F34-858A93CCB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FA4ECA-D273-47D2-DF0A-C95D979A0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04E9CC-635C-2E6E-AA9D-7521C7E8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7168D8-ED43-BBD5-77AF-9CC68B5A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AB25E1-CAF6-FD43-5788-A8CA3C42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153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75972-63CD-6E78-73B1-9F4A7C37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F2F3C1-7361-FD0F-54AA-1C5D7D37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F56DC4-26AD-1A81-FE72-6BC03CEB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8E7E9F8-46AE-F8DF-6850-770E1439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2653FC-3FC6-0038-CF14-60FC7A065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BB9B36E-C2FF-E5CD-4A2C-3770BA05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202033-D814-6C46-002D-175E357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D1A9EE-762B-E456-9A9B-A8F061A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518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F80AC-9216-498A-C95D-805C1AE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64AE5E0-8EF0-6B65-9E4D-177FD7C8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884C8-EBCA-85B4-498D-9D5557EB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D91BC3-8FD1-40B4-C6EF-BFB141BF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40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533D29A-313F-4AF3-624F-7254B7A4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F229EF-8DA2-5765-424F-947CC2D13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6058B-7A39-247B-390B-68D4FC37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9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8FD5E-2422-209B-1733-9A43C80D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0E90C2-5AD5-99FE-7F35-5BD746524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A1BD8F-2E4E-C61C-E0DE-7EEC38877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D270C6-6618-2D10-3318-A834E6CB4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D20D3C-97DE-952F-C61F-DF568737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28548B-0E4D-11C0-67E0-A2AF5419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57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5E048-5321-EED2-622C-6522BD5D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1AF284-695E-731B-8727-F4F622830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FC26F1-0D43-5CFE-5A17-AE5AB64D0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767A37-947C-EF7E-830F-63BCCFEC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428894-641D-1993-83FF-071BA226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9067D9-EC4D-57DF-8A95-AD2414CC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791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D2EECE-E2CA-DB98-9120-A67A99A9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070D94-8B9A-EDB7-CE86-37201E10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F489DC-FEC6-828D-8AB6-0BEF64968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66BF4-5DE7-4D02-AE99-3FDFCE94CD59}" type="datetimeFigureOut">
              <a:rPr lang="fr-FR" smtClean="0"/>
              <a:t>23/04/2025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4F10E7-7B15-97D0-1E31-A71E55ABF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433DEB-3217-2837-CBA0-3AE6D1C0E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8125-75B8-46AE-B7D8-B954778A10F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676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BA45AD30-94E5-AD72-FECD-E3832F4FC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38A0BFA-7697-71FA-566C-AE9795C9C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6" y="1680344"/>
            <a:ext cx="10067636" cy="2295798"/>
          </a:xfrm>
          <a:prstGeom prst="rect">
            <a:avLst/>
          </a:prstGeom>
        </p:spPr>
      </p:pic>
      <p:sp>
        <p:nvSpPr>
          <p:cNvPr id="4" name="Google Shape;596;p53">
            <a:extLst>
              <a:ext uri="{FF2B5EF4-FFF2-40B4-BE49-F238E27FC236}">
                <a16:creationId xmlns:a16="http://schemas.microsoft.com/office/drawing/2014/main" id="{D9504817-FC83-97D8-D6FA-45910BD4E140}"/>
              </a:ext>
            </a:extLst>
          </p:cNvPr>
          <p:cNvSpPr txBox="1">
            <a:spLocks/>
          </p:cNvSpPr>
          <p:nvPr/>
        </p:nvSpPr>
        <p:spPr>
          <a:xfrm>
            <a:off x="2492520" y="143371"/>
            <a:ext cx="6586687" cy="1041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r-FR" sz="1400" dirty="0">
                <a:solidFill>
                  <a:srgbClr val="002060"/>
                </a:solidFill>
                <a:latin typeface="Montserrat" panose="00000500000000000000" pitchFamily="2" charset="0"/>
              </a:rPr>
              <a:t>TUNISIAN REPUBLIC MINISTRY OF HIGHER EDUCTION AND SCIENTIFIC RESEARCH UNIVERSITY OF SOUSSE</a:t>
            </a:r>
          </a:p>
        </p:txBody>
      </p:sp>
      <p:sp>
        <p:nvSpPr>
          <p:cNvPr id="5" name="Google Shape;596;p53">
            <a:extLst>
              <a:ext uri="{FF2B5EF4-FFF2-40B4-BE49-F238E27FC236}">
                <a16:creationId xmlns:a16="http://schemas.microsoft.com/office/drawing/2014/main" id="{ECC9263A-4349-F86C-0801-5A7B74ECCC9A}"/>
              </a:ext>
            </a:extLst>
          </p:cNvPr>
          <p:cNvSpPr txBox="1">
            <a:spLocks/>
          </p:cNvSpPr>
          <p:nvPr/>
        </p:nvSpPr>
        <p:spPr>
          <a:xfrm>
            <a:off x="2407996" y="1012018"/>
            <a:ext cx="6768382" cy="49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rgbClr val="0C2054"/>
                </a:solidFill>
              </a:rPr>
              <a:t>Higher Institute of Management of Sousse</a:t>
            </a:r>
            <a:endParaRPr lang="en" sz="1500" dirty="0">
              <a:solidFill>
                <a:srgbClr val="0C2054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D3E5AE-6772-5155-811E-A2FF1DDB9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58" y="291342"/>
            <a:ext cx="972608" cy="9726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41BAD0-3A64-0F00-3C62-362E552E6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6752" y="143371"/>
            <a:ext cx="1387590" cy="1387590"/>
          </a:xfrm>
          <a:prstGeom prst="rect">
            <a:avLst/>
          </a:prstGeom>
        </p:spPr>
      </p:pic>
      <p:sp>
        <p:nvSpPr>
          <p:cNvPr id="8" name="Google Shape;596;p53">
            <a:extLst>
              <a:ext uri="{FF2B5EF4-FFF2-40B4-BE49-F238E27FC236}">
                <a16:creationId xmlns:a16="http://schemas.microsoft.com/office/drawing/2014/main" id="{8AC54C7E-EBB3-9EA9-62D0-2025B6123F33}"/>
              </a:ext>
            </a:extLst>
          </p:cNvPr>
          <p:cNvSpPr txBox="1">
            <a:spLocks/>
          </p:cNvSpPr>
          <p:nvPr/>
        </p:nvSpPr>
        <p:spPr>
          <a:xfrm>
            <a:off x="1508095" y="2165881"/>
            <a:ext cx="8555535" cy="49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The Traveling Salesman Problem </a:t>
            </a:r>
            <a:endParaRPr lang="en" sz="2800" dirty="0">
              <a:solidFill>
                <a:srgbClr val="002060"/>
              </a:solidFill>
            </a:endParaRPr>
          </a:p>
        </p:txBody>
      </p:sp>
      <p:sp>
        <p:nvSpPr>
          <p:cNvPr id="9" name="Google Shape;596;p53">
            <a:extLst>
              <a:ext uri="{FF2B5EF4-FFF2-40B4-BE49-F238E27FC236}">
                <a16:creationId xmlns:a16="http://schemas.microsoft.com/office/drawing/2014/main" id="{52DB82E0-4CF3-DA50-B755-83D840F0F03D}"/>
              </a:ext>
            </a:extLst>
          </p:cNvPr>
          <p:cNvSpPr txBox="1">
            <a:spLocks/>
          </p:cNvSpPr>
          <p:nvPr/>
        </p:nvSpPr>
        <p:spPr>
          <a:xfrm>
            <a:off x="2343694" y="2435948"/>
            <a:ext cx="6896986" cy="103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Concepts, Challenges, and Solutions</a:t>
            </a:r>
            <a:endParaRPr lang="en" sz="18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50ABBDCA-C15D-50E4-3626-F57EF4ABC467}"/>
              </a:ext>
            </a:extLst>
          </p:cNvPr>
          <p:cNvSpPr txBox="1">
            <a:spLocks/>
          </p:cNvSpPr>
          <p:nvPr/>
        </p:nvSpPr>
        <p:spPr>
          <a:xfrm>
            <a:off x="4769906" y="3787591"/>
            <a:ext cx="2471163" cy="49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dirty="0">
                <a:solidFill>
                  <a:srgbClr val="0C2054"/>
                </a:solidFill>
                <a:latin typeface="Montserrat" panose="00000500000000000000" pitchFamily="2" charset="0"/>
              </a:rPr>
              <a:t>Course</a:t>
            </a:r>
            <a:endParaRPr lang="en" sz="18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3A3FEB3-89CF-2C8F-5941-C2C5F8582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75" y="4152214"/>
            <a:ext cx="5228594" cy="457226"/>
          </a:xfrm>
          <a:prstGeom prst="rect">
            <a:avLst/>
          </a:prstGeom>
        </p:spPr>
      </p:pic>
      <p:sp>
        <p:nvSpPr>
          <p:cNvPr id="27" name="Google Shape;1651;p58">
            <a:extLst>
              <a:ext uri="{FF2B5EF4-FFF2-40B4-BE49-F238E27FC236}">
                <a16:creationId xmlns:a16="http://schemas.microsoft.com/office/drawing/2014/main" id="{206CAD4F-68A9-8F82-6BB8-C9204026B48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651;p58">
            <a:extLst>
              <a:ext uri="{FF2B5EF4-FFF2-40B4-BE49-F238E27FC236}">
                <a16:creationId xmlns:a16="http://schemas.microsoft.com/office/drawing/2014/main" id="{93D6A02B-9432-C153-2E4B-D800D2FDFA1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596;p53">
            <a:extLst>
              <a:ext uri="{FF2B5EF4-FFF2-40B4-BE49-F238E27FC236}">
                <a16:creationId xmlns:a16="http://schemas.microsoft.com/office/drawing/2014/main" id="{9A53F0E6-79B0-9520-230B-3AF59FA80287}"/>
              </a:ext>
            </a:extLst>
          </p:cNvPr>
          <p:cNvSpPr txBox="1">
            <a:spLocks/>
          </p:cNvSpPr>
          <p:nvPr/>
        </p:nvSpPr>
        <p:spPr>
          <a:xfrm>
            <a:off x="695758" y="5581966"/>
            <a:ext cx="2063913" cy="3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 err="1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Presented</a:t>
            </a:r>
            <a:r>
              <a:rPr lang="fr-FR" sz="18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By</a:t>
            </a:r>
            <a:endParaRPr lang="en" sz="18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Google Shape;596;p53">
            <a:extLst>
              <a:ext uri="{FF2B5EF4-FFF2-40B4-BE49-F238E27FC236}">
                <a16:creationId xmlns:a16="http://schemas.microsoft.com/office/drawing/2014/main" id="{B032F9ED-F980-8180-D9E9-5D6876974DF9}"/>
              </a:ext>
            </a:extLst>
          </p:cNvPr>
          <p:cNvSpPr txBox="1">
            <a:spLocks/>
          </p:cNvSpPr>
          <p:nvPr/>
        </p:nvSpPr>
        <p:spPr>
          <a:xfrm>
            <a:off x="298174" y="5937526"/>
            <a:ext cx="4005971" cy="3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6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Chaouch Houssem Eddine</a:t>
            </a:r>
            <a:endParaRPr lang="en" sz="16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Google Shape;596;p53">
            <a:extLst>
              <a:ext uri="{FF2B5EF4-FFF2-40B4-BE49-F238E27FC236}">
                <a16:creationId xmlns:a16="http://schemas.microsoft.com/office/drawing/2014/main" id="{920360BD-465D-7FAC-3110-695D598619F5}"/>
              </a:ext>
            </a:extLst>
          </p:cNvPr>
          <p:cNvSpPr txBox="1">
            <a:spLocks/>
          </p:cNvSpPr>
          <p:nvPr/>
        </p:nvSpPr>
        <p:spPr>
          <a:xfrm>
            <a:off x="6973455" y="5954212"/>
            <a:ext cx="4005971" cy="38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endParaRPr lang="en" sz="16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Google Shape;596;p53">
            <a:extLst>
              <a:ext uri="{FF2B5EF4-FFF2-40B4-BE49-F238E27FC236}">
                <a16:creationId xmlns:a16="http://schemas.microsoft.com/office/drawing/2014/main" id="{0A572E95-716C-CACA-E23D-5587C1030869}"/>
              </a:ext>
            </a:extLst>
          </p:cNvPr>
          <p:cNvSpPr txBox="1">
            <a:spLocks/>
          </p:cNvSpPr>
          <p:nvPr/>
        </p:nvSpPr>
        <p:spPr>
          <a:xfrm>
            <a:off x="4002501" y="6259757"/>
            <a:ext cx="4005971" cy="35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Academic </a:t>
            </a:r>
            <a:r>
              <a:rPr lang="fr-FR" sz="1400" dirty="0" err="1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Year</a:t>
            </a:r>
            <a:r>
              <a:rPr lang="fr-FR" sz="14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2025-2026</a:t>
            </a:r>
            <a:endParaRPr lang="en" sz="14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947D64-A48B-D375-CDA0-4B5A6B1B9C4C}"/>
              </a:ext>
            </a:extLst>
          </p:cNvPr>
          <p:cNvSpPr txBox="1"/>
          <p:nvPr/>
        </p:nvSpPr>
        <p:spPr>
          <a:xfrm>
            <a:off x="2759671" y="4618047"/>
            <a:ext cx="6518188" cy="468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rgbClr val="0C205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Algorithm genius</a:t>
            </a:r>
            <a:endParaRPr lang="en" sz="1800" dirty="0">
              <a:solidFill>
                <a:srgbClr val="0C205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BD2A58-5A43-CD48-C10E-B98E654AC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207" y="2571739"/>
            <a:ext cx="2332219" cy="15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02069-2EA8-69F3-FC71-2E8472CD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CEA7BFA-2309-343E-420D-1D96D876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55C4F1BD-214B-CEA0-38DF-E8BE4A0FD0A2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899D972C-3A48-93E2-6469-DC3DE837CC87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FE7CD0A3-D8DA-EA93-ADA3-6DAA66B7C580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5E6C1EA-9605-4C1E-A3E5-6049B67AAAB6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9E8411E6-D51F-DF21-9880-39495248E1D7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A3F0C929-E6AB-6F71-3E39-663154B30A2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0780B422-E4FB-B227-03DF-133DE2604439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6023117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Path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325FB274-C5B4-47AF-B040-E11B35B24308}"/>
              </a:ext>
            </a:extLst>
          </p:cNvPr>
          <p:cNvSpPr txBox="1">
            <a:spLocks/>
          </p:cNvSpPr>
          <p:nvPr/>
        </p:nvSpPr>
        <p:spPr>
          <a:xfrm>
            <a:off x="789555" y="1935007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 Hamiltonian path or traceable path is a path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that visits each vertex of the graph exactly once,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and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doesn’t require returning to the start.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F6B778DF-6BA3-B4EE-F991-2816594EA069}"/>
              </a:ext>
            </a:extLst>
          </p:cNvPr>
          <p:cNvSpPr txBox="1">
            <a:spLocks/>
          </p:cNvSpPr>
          <p:nvPr/>
        </p:nvSpPr>
        <p:spPr>
          <a:xfrm>
            <a:off x="1110093" y="2304833"/>
            <a:ext cx="10292352" cy="372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 connected graph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with sufficient edges between vertices can have a Hamiltonian Path.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No isolated vertices: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All vertices must have at least one connection.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4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C0DC3-32A2-DA0C-D3DF-AE2F6204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544FA2-F5F3-FE46-0F36-99BEFE282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BD7A1DA7-FC8C-E86A-A43C-FED2918325AC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90AD622F-9332-02AA-2DA1-5554D1F5C7DC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AC3AA93B-25D5-EE33-69D4-9CEFAE6CE9CC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9FE6B8B-76F8-6B7D-5AFC-5A002AE55932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6E6C23AD-9D6A-1948-3A17-E6A05966FBAB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D700DA5F-5380-280F-B826-9A5A931185C3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178FFF25-1B4C-1E45-0D0D-33CA36F71F7A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6095689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Path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747AAF09-FFBF-02A8-29BD-973B3435B182}"/>
              </a:ext>
            </a:extLst>
          </p:cNvPr>
          <p:cNvSpPr txBox="1">
            <a:spLocks/>
          </p:cNvSpPr>
          <p:nvPr/>
        </p:nvSpPr>
        <p:spPr>
          <a:xfrm>
            <a:off x="789555" y="1720223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How to tell if a graph has a Hamiltonian Path ?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0A995C-4068-E94C-3939-F418BEB9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05" y="2654270"/>
            <a:ext cx="9936086" cy="32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135C1-2B01-6529-D4DA-8D1ED5F1C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0F8137-727D-E122-730C-9332D5D57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0DA36535-6373-61DE-6286-4F9B5FC578B8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9F2EE805-E09A-303E-15C6-31289800C190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BE01F903-78CB-BB1D-862D-90BAD51B89D8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6E28E8C1-22DF-43D1-51D6-525D7B7D6150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D6C883DF-3B12-01CF-8C5A-11FCE75042EC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63C87718-72BD-6CB0-92C4-ADBD67EB082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EBC24140-7F65-66C7-1985-7C759836F43D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5994089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Path</a:t>
            </a:r>
            <a:endParaRPr lang="en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753EE355-868C-769E-2B06-9562F8B50EDE}"/>
              </a:ext>
            </a:extLst>
          </p:cNvPr>
          <p:cNvSpPr txBox="1">
            <a:spLocks/>
          </p:cNvSpPr>
          <p:nvPr/>
        </p:nvSpPr>
        <p:spPr>
          <a:xfrm>
            <a:off x="789555" y="1720223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Which Graphs Can Have Hamiltonian Path ? 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3EC9A5B6-9ECE-1802-51F4-29ACF709A17C}"/>
              </a:ext>
            </a:extLst>
          </p:cNvPr>
          <p:cNvSpPr txBox="1">
            <a:spLocks/>
          </p:cNvSpPr>
          <p:nvPr/>
        </p:nvSpPr>
        <p:spPr>
          <a:xfrm>
            <a:off x="789555" y="2628020"/>
            <a:ext cx="43515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  <a:latin typeface="Montserrat" panose="00000500000000000000" pitchFamily="2" charset="0"/>
              </a:rPr>
              <a:t>Can Have</a:t>
            </a:r>
            <a:endParaRPr lang="en" sz="2000" b="1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3FD9591B-BF41-B246-2DCE-1F9528CD3134}"/>
              </a:ext>
            </a:extLst>
          </p:cNvPr>
          <p:cNvSpPr txBox="1">
            <a:spLocks/>
          </p:cNvSpPr>
          <p:nvPr/>
        </p:nvSpPr>
        <p:spPr>
          <a:xfrm>
            <a:off x="1373804" y="3452540"/>
            <a:ext cx="5656309" cy="117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Complete graphs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Sparse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graphs 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B2565E93-CD5F-F3E0-9255-B045A07500E6}"/>
              </a:ext>
            </a:extLst>
          </p:cNvPr>
          <p:cNvSpPr txBox="1">
            <a:spLocks/>
          </p:cNvSpPr>
          <p:nvPr/>
        </p:nvSpPr>
        <p:spPr>
          <a:xfrm>
            <a:off x="5272429" y="2628020"/>
            <a:ext cx="43515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Montserrat" panose="00000500000000000000" pitchFamily="2" charset="0"/>
              </a:rPr>
              <a:t>Cannot Have</a:t>
            </a:r>
            <a:endParaRPr lang="en" sz="20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E5084AA8-322C-483E-8890-5DA8BB448E42}"/>
              </a:ext>
            </a:extLst>
          </p:cNvPr>
          <p:cNvSpPr txBox="1">
            <a:spLocks/>
          </p:cNvSpPr>
          <p:nvPr/>
        </p:nvSpPr>
        <p:spPr>
          <a:xfrm>
            <a:off x="5856678" y="3452540"/>
            <a:ext cx="5656309" cy="117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Disconnected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graphs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Graphs </a:t>
            </a: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with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</a:t>
            </a: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isolated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</a:t>
            </a: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vertices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66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E5946-BC8E-461A-563A-BE954C00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0C78BC6-9666-641F-52C3-E27F060AF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87AE9EE0-6257-9116-EEDF-EE11657D3497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0329BFB9-7E65-5FE8-EB66-61F866467522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4CF8AF30-8F60-2149-8F98-1DE443E52C4C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3DB1380E-E2AE-E0CD-D5E5-B3DF8164CE69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11EDED16-8A55-75F5-AC92-53F0A8E806FE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E476FAF1-037C-9DEA-7420-0044930689BD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D9EFA1BE-C9BB-E04E-EDD4-27E0E82B5C2C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6023117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Circuit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9D1EE331-D5B2-2002-472B-7437B841B06A}"/>
              </a:ext>
            </a:extLst>
          </p:cNvPr>
          <p:cNvSpPr txBox="1">
            <a:spLocks/>
          </p:cNvSpPr>
          <p:nvPr/>
        </p:nvSpPr>
        <p:spPr>
          <a:xfrm>
            <a:off x="789554" y="19350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Hamiltonian Path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that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returns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to 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starting </a:t>
            </a:r>
            <a:r>
              <a:rPr lang="en-US" sz="2000" b="1" dirty="0" err="1">
                <a:solidFill>
                  <a:srgbClr val="0C2054"/>
                </a:solidFill>
                <a:latin typeface="Montserrat" panose="00000500000000000000" pitchFamily="2" charset="0"/>
              </a:rPr>
              <a:t>vertice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, forming a closed loop.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6FCBF592-903F-20B6-F068-FF0C923F3B52}"/>
              </a:ext>
            </a:extLst>
          </p:cNvPr>
          <p:cNvSpPr txBox="1">
            <a:spLocks/>
          </p:cNvSpPr>
          <p:nvPr/>
        </p:nvSpPr>
        <p:spPr>
          <a:xfrm>
            <a:off x="980709" y="2945711"/>
            <a:ext cx="10292352" cy="22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The graph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must be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connected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There must be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 cyclic traversal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of all vertices where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each vertex is visited exactly once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and 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final vertex connects back to the starting point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4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F512-5FEB-51E6-8531-8AB0C73A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A6A484B-D6D6-3696-DE2F-D98E8F7E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3883576E-5E2F-6D92-955F-AE428723FBA1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3B74C114-F844-2749-C65A-679DC0DC171A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967E357-30D6-42AE-64BB-F36793BE6027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FA281C34-E7B0-E4C2-D558-26548A01CD63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DCC66E8E-1B5C-4D02-BCA5-ACBD5B823F5B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E549BD6E-A3A4-7815-126E-36C9AD40BEEB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C01F9484-F94A-9BF7-DCCE-FC6F0F0C7E3E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6095689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Circuit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888E024F-F833-6112-39C0-EE495F75BACE}"/>
              </a:ext>
            </a:extLst>
          </p:cNvPr>
          <p:cNvSpPr txBox="1">
            <a:spLocks/>
          </p:cNvSpPr>
          <p:nvPr/>
        </p:nvSpPr>
        <p:spPr>
          <a:xfrm>
            <a:off x="789555" y="1720223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How to tell if a graph has a Hamiltonian Circuit?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CA7286-C3A9-A8BC-DF8C-F27F921B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37" y="2860350"/>
            <a:ext cx="11392725" cy="29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4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E84A-16EC-56A8-C460-729CC890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D836F6-38BF-177B-ED57-CF400B77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A4293A61-BCE1-915A-844B-4AE223C85468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17113E7-A97A-18B0-FD9F-23EA5AD6545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56DF7F58-E017-8D75-F7D2-843C4C6CA112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D45FEFE5-A690-DAC8-FA95-A728F559BDCF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3F6E61C7-EBB8-126D-D968-2355C20ADFE4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A386D766-CDCE-93AA-EBF8-E9ADB80F26E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B2E68A1C-42F7-6EB2-E322-FDC9E89FC95B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5994089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Hamiltonian Circuit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24FAF7AC-989B-076C-0B2A-39DC736D71C1}"/>
              </a:ext>
            </a:extLst>
          </p:cNvPr>
          <p:cNvSpPr txBox="1">
            <a:spLocks/>
          </p:cNvSpPr>
          <p:nvPr/>
        </p:nvSpPr>
        <p:spPr>
          <a:xfrm>
            <a:off x="789555" y="1720223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Which Graphs Can Have Hamiltonian Circuit ?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39317967-B3F0-A60F-E45A-07CF1858D1B5}"/>
              </a:ext>
            </a:extLst>
          </p:cNvPr>
          <p:cNvSpPr txBox="1">
            <a:spLocks/>
          </p:cNvSpPr>
          <p:nvPr/>
        </p:nvSpPr>
        <p:spPr>
          <a:xfrm>
            <a:off x="789555" y="2628020"/>
            <a:ext cx="43515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50"/>
                </a:solidFill>
                <a:latin typeface="Montserrat" panose="00000500000000000000" pitchFamily="2" charset="0"/>
              </a:rPr>
              <a:t>Can Have</a:t>
            </a:r>
            <a:endParaRPr lang="en" sz="2000" b="1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1300873F-2E30-8CA7-DB2F-DEC890059262}"/>
              </a:ext>
            </a:extLst>
          </p:cNvPr>
          <p:cNvSpPr txBox="1">
            <a:spLocks/>
          </p:cNvSpPr>
          <p:nvPr/>
        </p:nvSpPr>
        <p:spPr>
          <a:xfrm>
            <a:off x="1373804" y="3452540"/>
            <a:ext cx="5656309" cy="117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Complete graphs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Cyclic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graphs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E308092B-A4B8-14D7-D515-6AAF1EA70155}"/>
              </a:ext>
            </a:extLst>
          </p:cNvPr>
          <p:cNvSpPr txBox="1">
            <a:spLocks/>
          </p:cNvSpPr>
          <p:nvPr/>
        </p:nvSpPr>
        <p:spPr>
          <a:xfrm>
            <a:off x="5272429" y="2628020"/>
            <a:ext cx="43515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Montserrat" panose="00000500000000000000" pitchFamily="2" charset="0"/>
              </a:rPr>
              <a:t>Cannot Have</a:t>
            </a:r>
            <a:endParaRPr lang="en" sz="2000" b="1" dirty="0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6AF1F0BA-4870-79CA-6EAF-112FC116C47C}"/>
              </a:ext>
            </a:extLst>
          </p:cNvPr>
          <p:cNvSpPr txBox="1">
            <a:spLocks/>
          </p:cNvSpPr>
          <p:nvPr/>
        </p:nvSpPr>
        <p:spPr>
          <a:xfrm>
            <a:off x="5856678" y="3452540"/>
            <a:ext cx="5656309" cy="117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Disconnected</a:t>
            </a:r>
            <a:r>
              <a:rPr lang="fr-FR" sz="2000" dirty="0">
                <a:solidFill>
                  <a:srgbClr val="0C2054"/>
                </a:solidFill>
                <a:latin typeface="Montserrat" panose="00000500000000000000" pitchFamily="2" charset="0"/>
              </a:rPr>
              <a:t> graphs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Graphs that do not form a cycle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50AF-6239-0CCF-2128-F3B26783D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65A7798-588D-DC81-69E5-30847D433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347F431A-D714-547B-9B40-4FAFDF898F4E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77B3F377-E4ED-B146-68D0-873A44F0BF72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59D6E6A8-1FC8-AB80-7343-3FC917BC57E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0B736048-ECB7-40CB-557E-25E9D397CC11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A67E9C6B-1A32-AEB5-456E-0EE40CEA0F8F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88C96156-AC5A-3D48-A3AE-6AE0EBE1C649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FB01C022-9AB9-648D-F6A2-C06414DD8ADE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Eulerian Path (Undirected Graph)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B9EEA082-45A0-2497-B2E8-115A93FCBB6D}"/>
              </a:ext>
            </a:extLst>
          </p:cNvPr>
          <p:cNvSpPr txBox="1">
            <a:spLocks/>
          </p:cNvSpPr>
          <p:nvPr/>
        </p:nvSpPr>
        <p:spPr>
          <a:xfrm>
            <a:off x="789554" y="19350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Eulerian Path is a path in a graph that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visits every edge exactly once.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F20F5871-41DA-3FE6-3532-0FBF14B69772}"/>
              </a:ext>
            </a:extLst>
          </p:cNvPr>
          <p:cNvSpPr txBox="1">
            <a:spLocks/>
          </p:cNvSpPr>
          <p:nvPr/>
        </p:nvSpPr>
        <p:spPr>
          <a:xfrm>
            <a:off x="939435" y="2647413"/>
            <a:ext cx="10292352" cy="22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Visits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each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edge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exactly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once.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start and end vertices can be different.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Unnecessarily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to visiting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all vertices.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0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3DAB-33C9-6F95-6F20-50F8BE05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7B9FED5-8076-6716-1D49-90E7A92D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55" y="1935007"/>
            <a:ext cx="6550107" cy="427035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B61D10-DA8D-4BF4-F658-BB7E9079B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265E3E29-B741-8EFC-8654-F0B8708FA007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7F4DD5C6-2DD4-DD5B-2C12-8BC255FCAFB8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594FF569-0794-F264-D153-EE35F26533F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6236EB69-4672-8F41-B4D2-C267C0A39C92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19EFA725-C1FD-396C-012B-643A5E5EE572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5DEF1A0B-7572-1DD4-0D54-9F1A440FC5C9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2375F7C1-1117-A9B1-66D5-1EC510CB4ABB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6879461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Eulerian Path (Undirected Graph)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A244DA42-021F-5075-A048-A21A46DBA01F}"/>
              </a:ext>
            </a:extLst>
          </p:cNvPr>
          <p:cNvSpPr txBox="1">
            <a:spLocks/>
          </p:cNvSpPr>
          <p:nvPr/>
        </p:nvSpPr>
        <p:spPr>
          <a:xfrm>
            <a:off x="789554" y="19350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Condition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Eulerian Path :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368CE76D-99B0-0360-EC23-101E9CB05E03}"/>
              </a:ext>
            </a:extLst>
          </p:cNvPr>
          <p:cNvSpPr txBox="1">
            <a:spLocks/>
          </p:cNvSpPr>
          <p:nvPr/>
        </p:nvSpPr>
        <p:spPr>
          <a:xfrm>
            <a:off x="1090326" y="2715239"/>
            <a:ext cx="9743514" cy="14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graph must be connected.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0 or 2 vertices with odd degree.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7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20EA-DE75-B639-94B2-04FB7FB0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1EDAA3-C1C8-E918-B4D0-DD013E490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6F2702B6-4830-3AEE-3AD5-E27EB773CE2B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33CF7050-21C1-60BB-5CA1-A6E92C41D0F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15209D07-F566-6E9E-A3CC-C697F5EE13E6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C5F5ADCE-BAF5-BBB7-3B4F-14A12C8B672E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16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04C785C-EC44-A9FA-E229-F2360BA7DF39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B3BF86B9-EE5B-8C6A-104E-28DA8267E8F9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055F736-4EC9-2E72-BA7F-CF81B61FE290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Eulerian Circuit (Undirected Graph)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6016ED77-A96B-975B-1F97-5A4228991832}"/>
              </a:ext>
            </a:extLst>
          </p:cNvPr>
          <p:cNvSpPr txBox="1">
            <a:spLocks/>
          </p:cNvSpPr>
          <p:nvPr/>
        </p:nvSpPr>
        <p:spPr>
          <a:xfrm>
            <a:off x="789554" y="19350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Eulerian Circuit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it’s special type of Eulerian Path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7B7311DB-8E4C-735F-BE3A-FBA0F98A1B98}"/>
              </a:ext>
            </a:extLst>
          </p:cNvPr>
          <p:cNvSpPr txBox="1">
            <a:spLocks/>
          </p:cNvSpPr>
          <p:nvPr/>
        </p:nvSpPr>
        <p:spPr>
          <a:xfrm>
            <a:off x="939435" y="2647413"/>
            <a:ext cx="10292352" cy="22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Visits every edge exactly once and returns to the starting vertex.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start and end vertices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982241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AF0D-D43D-09C6-6E79-CD31316E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D22AB55-4135-EB92-B6D4-85F9479B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04" y="1921627"/>
            <a:ext cx="5868956" cy="4293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EF64195-31C0-4B2E-CC3D-76F49BC9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41CFE07B-40F2-E878-D89C-C177722E5DCB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3E38480-B0B6-3D14-E202-F5924CD46089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E9591F8D-3BF4-09AF-F937-7DB06E07ED0A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2B422636-8F0F-B102-3A3A-38CD1B3D36E5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17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5D07F7C-1065-0997-849D-DBC3E4204DF7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5AE54B37-7A12-FB81-CEFE-60185987B654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65B5A5D7-E96E-416A-ADF1-E594D4F74B44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6632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</a:t>
            </a:r>
            <a:r>
              <a:rPr lang="en-US" sz="1600" b="1" dirty="0">
                <a:solidFill>
                  <a:srgbClr val="0C2054"/>
                </a:solidFill>
                <a:latin typeface="Montserrat" panose="00000500000000000000" pitchFamily="2" charset="0"/>
              </a:rPr>
              <a:t>Concept Eulerian Circuit  (Undirected Graph)</a:t>
            </a: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CAFA524D-3BB4-C834-9093-62507B5EB670}"/>
              </a:ext>
            </a:extLst>
          </p:cNvPr>
          <p:cNvSpPr txBox="1">
            <a:spLocks/>
          </p:cNvSpPr>
          <p:nvPr/>
        </p:nvSpPr>
        <p:spPr>
          <a:xfrm>
            <a:off x="789554" y="19350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Condition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Circuit (closed loop) :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11374F0E-B06D-0865-3B0D-1452CE9B0332}"/>
              </a:ext>
            </a:extLst>
          </p:cNvPr>
          <p:cNvSpPr txBox="1">
            <a:spLocks/>
          </p:cNvSpPr>
          <p:nvPr/>
        </p:nvSpPr>
        <p:spPr>
          <a:xfrm>
            <a:off x="1090326" y="2715239"/>
            <a:ext cx="9743514" cy="14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graph must be connected.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All vertices must have an even degree.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8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D1EB-D369-D24A-6531-DA480A7B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EE648B-898F-C21D-6748-7B66FAC2C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0968DC9C-A3D6-1FA0-3E04-0E2EF120F201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37FFBC1-874B-A9FC-0846-2520FBBC4028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30DE3296-100E-2560-377E-BF831247117D}"/>
              </a:ext>
            </a:extLst>
          </p:cNvPr>
          <p:cNvSpPr/>
          <p:nvPr/>
        </p:nvSpPr>
        <p:spPr>
          <a:xfrm>
            <a:off x="797765" y="1160715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94912147-F0B4-A675-E257-AF516B9E84DC}"/>
              </a:ext>
            </a:extLst>
          </p:cNvPr>
          <p:cNvSpPr txBox="1"/>
          <p:nvPr/>
        </p:nvSpPr>
        <p:spPr>
          <a:xfrm>
            <a:off x="733434" y="382585"/>
            <a:ext cx="719107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Presentation plan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7812357A-E965-F2CF-ECC5-2A6E0634D849}"/>
              </a:ext>
            </a:extLst>
          </p:cNvPr>
          <p:cNvSpPr txBox="1">
            <a:spLocks/>
          </p:cNvSpPr>
          <p:nvPr/>
        </p:nvSpPr>
        <p:spPr>
          <a:xfrm>
            <a:off x="1638024" y="896148"/>
            <a:ext cx="210607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90651446-6890-E127-E84C-7B15D9BB5BF7}"/>
              </a:ext>
            </a:extLst>
          </p:cNvPr>
          <p:cNvSpPr txBox="1">
            <a:spLocks/>
          </p:cNvSpPr>
          <p:nvPr/>
        </p:nvSpPr>
        <p:spPr>
          <a:xfrm>
            <a:off x="1638024" y="1434201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Graph Theory Basics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4318;p97">
            <a:extLst>
              <a:ext uri="{FF2B5EF4-FFF2-40B4-BE49-F238E27FC236}">
                <a16:creationId xmlns:a16="http://schemas.microsoft.com/office/drawing/2014/main" id="{2F205978-4C60-BEF3-AE00-0E8B26953906}"/>
              </a:ext>
            </a:extLst>
          </p:cNvPr>
          <p:cNvSpPr/>
          <p:nvPr/>
        </p:nvSpPr>
        <p:spPr>
          <a:xfrm>
            <a:off x="797765" y="2067486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C2B5789A-13B0-C3F8-A1E0-B8C292234BE7}"/>
              </a:ext>
            </a:extLst>
          </p:cNvPr>
          <p:cNvSpPr txBox="1">
            <a:spLocks/>
          </p:cNvSpPr>
          <p:nvPr/>
        </p:nvSpPr>
        <p:spPr>
          <a:xfrm>
            <a:off x="1638024" y="1802919"/>
            <a:ext cx="59119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Problem 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68C7655E-8341-AA80-53CA-24ACBB6CDE3E}"/>
              </a:ext>
            </a:extLst>
          </p:cNvPr>
          <p:cNvSpPr txBox="1">
            <a:spLocks/>
          </p:cNvSpPr>
          <p:nvPr/>
        </p:nvSpPr>
        <p:spPr>
          <a:xfrm>
            <a:off x="1638024" y="2340972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Problem Statement</a:t>
            </a:r>
          </a:p>
        </p:txBody>
      </p:sp>
      <p:sp>
        <p:nvSpPr>
          <p:cNvPr id="17" name="Google Shape;4318;p97">
            <a:extLst>
              <a:ext uri="{FF2B5EF4-FFF2-40B4-BE49-F238E27FC236}">
                <a16:creationId xmlns:a16="http://schemas.microsoft.com/office/drawing/2014/main" id="{89BF8E98-700E-43F9-DA1C-B1FB0FB0EE14}"/>
              </a:ext>
            </a:extLst>
          </p:cNvPr>
          <p:cNvSpPr/>
          <p:nvPr/>
        </p:nvSpPr>
        <p:spPr>
          <a:xfrm>
            <a:off x="797765" y="2964776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A58AEECF-4598-B970-21EC-DF081A3469B5}"/>
              </a:ext>
            </a:extLst>
          </p:cNvPr>
          <p:cNvSpPr txBox="1">
            <a:spLocks/>
          </p:cNvSpPr>
          <p:nvPr/>
        </p:nvSpPr>
        <p:spPr>
          <a:xfrm>
            <a:off x="1638024" y="2700209"/>
            <a:ext cx="59119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</a:p>
        </p:txBody>
      </p:sp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9AB90A1B-DB77-CEEF-2885-570046D29A0B}"/>
              </a:ext>
            </a:extLst>
          </p:cNvPr>
          <p:cNvSpPr txBox="1">
            <a:spLocks/>
          </p:cNvSpPr>
          <p:nvPr/>
        </p:nvSpPr>
        <p:spPr>
          <a:xfrm>
            <a:off x="1638024" y="3238262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Concepts</a:t>
            </a:r>
          </a:p>
        </p:txBody>
      </p:sp>
      <p:sp>
        <p:nvSpPr>
          <p:cNvPr id="20" name="Google Shape;4318;p97">
            <a:extLst>
              <a:ext uri="{FF2B5EF4-FFF2-40B4-BE49-F238E27FC236}">
                <a16:creationId xmlns:a16="http://schemas.microsoft.com/office/drawing/2014/main" id="{F833E4E9-7DC7-811D-9665-E3A13995628F}"/>
              </a:ext>
            </a:extLst>
          </p:cNvPr>
          <p:cNvSpPr/>
          <p:nvPr/>
        </p:nvSpPr>
        <p:spPr>
          <a:xfrm>
            <a:off x="797765" y="3870106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Google Shape;596;p53">
            <a:extLst>
              <a:ext uri="{FF2B5EF4-FFF2-40B4-BE49-F238E27FC236}">
                <a16:creationId xmlns:a16="http://schemas.microsoft.com/office/drawing/2014/main" id="{636B1E63-90AD-3D74-7340-D2906E0D33E9}"/>
              </a:ext>
            </a:extLst>
          </p:cNvPr>
          <p:cNvSpPr txBox="1">
            <a:spLocks/>
          </p:cNvSpPr>
          <p:nvPr/>
        </p:nvSpPr>
        <p:spPr>
          <a:xfrm>
            <a:off x="1638024" y="3605539"/>
            <a:ext cx="59119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Mathematical Formulation</a:t>
            </a:r>
          </a:p>
        </p:txBody>
      </p:sp>
      <p:sp>
        <p:nvSpPr>
          <p:cNvPr id="23" name="Google Shape;596;p53">
            <a:extLst>
              <a:ext uri="{FF2B5EF4-FFF2-40B4-BE49-F238E27FC236}">
                <a16:creationId xmlns:a16="http://schemas.microsoft.com/office/drawing/2014/main" id="{CC8DEC05-0F09-2478-6862-436A63B54674}"/>
              </a:ext>
            </a:extLst>
          </p:cNvPr>
          <p:cNvSpPr txBox="1">
            <a:spLocks/>
          </p:cNvSpPr>
          <p:nvPr/>
        </p:nvSpPr>
        <p:spPr>
          <a:xfrm>
            <a:off x="1638024" y="4143592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Understanding the TSP Equation</a:t>
            </a:r>
          </a:p>
        </p:txBody>
      </p:sp>
      <p:sp>
        <p:nvSpPr>
          <p:cNvPr id="24" name="Google Shape;4318;p97">
            <a:extLst>
              <a:ext uri="{FF2B5EF4-FFF2-40B4-BE49-F238E27FC236}">
                <a16:creationId xmlns:a16="http://schemas.microsoft.com/office/drawing/2014/main" id="{491D9A67-B156-1274-2B1C-C172800A6EEE}"/>
              </a:ext>
            </a:extLst>
          </p:cNvPr>
          <p:cNvSpPr/>
          <p:nvPr/>
        </p:nvSpPr>
        <p:spPr>
          <a:xfrm>
            <a:off x="797765" y="4794105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Google Shape;596;p53">
            <a:extLst>
              <a:ext uri="{FF2B5EF4-FFF2-40B4-BE49-F238E27FC236}">
                <a16:creationId xmlns:a16="http://schemas.microsoft.com/office/drawing/2014/main" id="{1C92C0E4-63B7-3BFC-91FE-08BC633DC308}"/>
              </a:ext>
            </a:extLst>
          </p:cNvPr>
          <p:cNvSpPr txBox="1">
            <a:spLocks/>
          </p:cNvSpPr>
          <p:nvPr/>
        </p:nvSpPr>
        <p:spPr>
          <a:xfrm>
            <a:off x="1638024" y="4529538"/>
            <a:ext cx="591195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</a:t>
            </a:r>
          </a:p>
        </p:txBody>
      </p:sp>
      <p:sp>
        <p:nvSpPr>
          <p:cNvPr id="26" name="Google Shape;596;p53">
            <a:extLst>
              <a:ext uri="{FF2B5EF4-FFF2-40B4-BE49-F238E27FC236}">
                <a16:creationId xmlns:a16="http://schemas.microsoft.com/office/drawing/2014/main" id="{6644724E-2D55-86C4-F01F-CB2F4861BC26}"/>
              </a:ext>
            </a:extLst>
          </p:cNvPr>
          <p:cNvSpPr txBox="1">
            <a:spLocks/>
          </p:cNvSpPr>
          <p:nvPr/>
        </p:nvSpPr>
        <p:spPr>
          <a:xfrm>
            <a:off x="1638024" y="5067591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Touring the Sahel</a:t>
            </a:r>
          </a:p>
        </p:txBody>
      </p:sp>
      <p:sp>
        <p:nvSpPr>
          <p:cNvPr id="27" name="Google Shape;4318;p97">
            <a:extLst>
              <a:ext uri="{FF2B5EF4-FFF2-40B4-BE49-F238E27FC236}">
                <a16:creationId xmlns:a16="http://schemas.microsoft.com/office/drawing/2014/main" id="{C3C909AC-5D0D-7D3A-4616-E16ECBF8CF9A}"/>
              </a:ext>
            </a:extLst>
          </p:cNvPr>
          <p:cNvSpPr/>
          <p:nvPr/>
        </p:nvSpPr>
        <p:spPr>
          <a:xfrm>
            <a:off x="797765" y="573878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Google Shape;596;p53">
            <a:extLst>
              <a:ext uri="{FF2B5EF4-FFF2-40B4-BE49-F238E27FC236}">
                <a16:creationId xmlns:a16="http://schemas.microsoft.com/office/drawing/2014/main" id="{FE6DF014-DCFD-5460-D46D-296CFACD42D0}"/>
              </a:ext>
            </a:extLst>
          </p:cNvPr>
          <p:cNvSpPr txBox="1">
            <a:spLocks/>
          </p:cNvSpPr>
          <p:nvPr/>
        </p:nvSpPr>
        <p:spPr>
          <a:xfrm>
            <a:off x="1638024" y="5474221"/>
            <a:ext cx="288997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Complexity classes</a:t>
            </a:r>
          </a:p>
        </p:txBody>
      </p:sp>
      <p:sp>
        <p:nvSpPr>
          <p:cNvPr id="29" name="Google Shape;596;p53">
            <a:extLst>
              <a:ext uri="{FF2B5EF4-FFF2-40B4-BE49-F238E27FC236}">
                <a16:creationId xmlns:a16="http://schemas.microsoft.com/office/drawing/2014/main" id="{82775D5E-116C-6713-C85E-56C71AB8BEE4}"/>
              </a:ext>
            </a:extLst>
          </p:cNvPr>
          <p:cNvSpPr txBox="1">
            <a:spLocks/>
          </p:cNvSpPr>
          <p:nvPr/>
        </p:nvSpPr>
        <p:spPr>
          <a:xfrm>
            <a:off x="1638024" y="6012274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Understanding Computational Complexity</a:t>
            </a:r>
          </a:p>
        </p:txBody>
      </p:sp>
      <p:sp>
        <p:nvSpPr>
          <p:cNvPr id="30" name="Google Shape;4318;p97">
            <a:extLst>
              <a:ext uri="{FF2B5EF4-FFF2-40B4-BE49-F238E27FC236}">
                <a16:creationId xmlns:a16="http://schemas.microsoft.com/office/drawing/2014/main" id="{4C280FDE-A72D-0B80-1AEA-B0C7F14E3CDC}"/>
              </a:ext>
            </a:extLst>
          </p:cNvPr>
          <p:cNvSpPr/>
          <p:nvPr/>
        </p:nvSpPr>
        <p:spPr>
          <a:xfrm>
            <a:off x="6473984" y="1126182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7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Google Shape;596;p53">
            <a:extLst>
              <a:ext uri="{FF2B5EF4-FFF2-40B4-BE49-F238E27FC236}">
                <a16:creationId xmlns:a16="http://schemas.microsoft.com/office/drawing/2014/main" id="{0A4D487E-C44B-BBB7-7733-94C296027DBE}"/>
              </a:ext>
            </a:extLst>
          </p:cNvPr>
          <p:cNvSpPr txBox="1">
            <a:spLocks/>
          </p:cNvSpPr>
          <p:nvPr/>
        </p:nvSpPr>
        <p:spPr>
          <a:xfrm>
            <a:off x="7314243" y="861615"/>
            <a:ext cx="347672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Classe complexity</a:t>
            </a:r>
          </a:p>
        </p:txBody>
      </p:sp>
      <p:sp>
        <p:nvSpPr>
          <p:cNvPr id="32" name="Google Shape;596;p53">
            <a:extLst>
              <a:ext uri="{FF2B5EF4-FFF2-40B4-BE49-F238E27FC236}">
                <a16:creationId xmlns:a16="http://schemas.microsoft.com/office/drawing/2014/main" id="{D97A3DCA-1480-9990-EAA0-0CBFAFD05DB4}"/>
              </a:ext>
            </a:extLst>
          </p:cNvPr>
          <p:cNvSpPr txBox="1">
            <a:spLocks/>
          </p:cNvSpPr>
          <p:nvPr/>
        </p:nvSpPr>
        <p:spPr>
          <a:xfrm>
            <a:off x="7314243" y="1399668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complexity</a:t>
            </a:r>
          </a:p>
        </p:txBody>
      </p:sp>
      <p:sp>
        <p:nvSpPr>
          <p:cNvPr id="33" name="Google Shape;4318;p97">
            <a:extLst>
              <a:ext uri="{FF2B5EF4-FFF2-40B4-BE49-F238E27FC236}">
                <a16:creationId xmlns:a16="http://schemas.microsoft.com/office/drawing/2014/main" id="{93F13296-0FEB-9693-8992-0111BB832A7B}"/>
              </a:ext>
            </a:extLst>
          </p:cNvPr>
          <p:cNvSpPr/>
          <p:nvPr/>
        </p:nvSpPr>
        <p:spPr>
          <a:xfrm>
            <a:off x="6479966" y="2067486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8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Google Shape;596;p53">
            <a:extLst>
              <a:ext uri="{FF2B5EF4-FFF2-40B4-BE49-F238E27FC236}">
                <a16:creationId xmlns:a16="http://schemas.microsoft.com/office/drawing/2014/main" id="{92EE403F-0810-BC3B-0412-2CEDF01FCEA9}"/>
              </a:ext>
            </a:extLst>
          </p:cNvPr>
          <p:cNvSpPr txBox="1">
            <a:spLocks/>
          </p:cNvSpPr>
          <p:nvPr/>
        </p:nvSpPr>
        <p:spPr>
          <a:xfrm>
            <a:off x="7320225" y="1802919"/>
            <a:ext cx="347672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Real-World Applications</a:t>
            </a:r>
          </a:p>
        </p:txBody>
      </p:sp>
      <p:sp>
        <p:nvSpPr>
          <p:cNvPr id="35" name="Google Shape;596;p53">
            <a:extLst>
              <a:ext uri="{FF2B5EF4-FFF2-40B4-BE49-F238E27FC236}">
                <a16:creationId xmlns:a16="http://schemas.microsoft.com/office/drawing/2014/main" id="{23B55106-500A-DD71-39E6-A3ED3B8906AC}"/>
              </a:ext>
            </a:extLst>
          </p:cNvPr>
          <p:cNvSpPr txBox="1">
            <a:spLocks/>
          </p:cNvSpPr>
          <p:nvPr/>
        </p:nvSpPr>
        <p:spPr>
          <a:xfrm>
            <a:off x="7320225" y="2340972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</a:t>
            </a:r>
          </a:p>
        </p:txBody>
      </p:sp>
      <p:sp>
        <p:nvSpPr>
          <p:cNvPr id="36" name="Google Shape;4318;p97">
            <a:extLst>
              <a:ext uri="{FF2B5EF4-FFF2-40B4-BE49-F238E27FC236}">
                <a16:creationId xmlns:a16="http://schemas.microsoft.com/office/drawing/2014/main" id="{19319160-B5F4-FA02-2759-378B0E50EFF3}"/>
              </a:ext>
            </a:extLst>
          </p:cNvPr>
          <p:cNvSpPr/>
          <p:nvPr/>
        </p:nvSpPr>
        <p:spPr>
          <a:xfrm>
            <a:off x="6467610" y="3009667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7" name="Google Shape;596;p53">
            <a:extLst>
              <a:ext uri="{FF2B5EF4-FFF2-40B4-BE49-F238E27FC236}">
                <a16:creationId xmlns:a16="http://schemas.microsoft.com/office/drawing/2014/main" id="{5B1D5139-2160-BDF5-BB1A-83338DC64226}"/>
              </a:ext>
            </a:extLst>
          </p:cNvPr>
          <p:cNvSpPr txBox="1">
            <a:spLocks/>
          </p:cNvSpPr>
          <p:nvPr/>
        </p:nvSpPr>
        <p:spPr>
          <a:xfrm>
            <a:off x="7307869" y="2745100"/>
            <a:ext cx="413408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</a:t>
            </a:r>
          </a:p>
        </p:txBody>
      </p:sp>
      <p:sp>
        <p:nvSpPr>
          <p:cNvPr id="38" name="Google Shape;596;p53">
            <a:extLst>
              <a:ext uri="{FF2B5EF4-FFF2-40B4-BE49-F238E27FC236}">
                <a16:creationId xmlns:a16="http://schemas.microsoft.com/office/drawing/2014/main" id="{B6BD8BC4-331F-467F-CAB4-5C1F18BEA348}"/>
              </a:ext>
            </a:extLst>
          </p:cNvPr>
          <p:cNvSpPr txBox="1">
            <a:spLocks/>
          </p:cNvSpPr>
          <p:nvPr/>
        </p:nvSpPr>
        <p:spPr>
          <a:xfrm>
            <a:off x="7332583" y="3283153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C2054"/>
                </a:solidFill>
                <a:latin typeface="Montserrat" panose="00000500000000000000" pitchFamily="2" charset="0"/>
              </a:rPr>
              <a:t>Analysis for Brute Force TSP</a:t>
            </a:r>
          </a:p>
        </p:txBody>
      </p:sp>
      <p:sp>
        <p:nvSpPr>
          <p:cNvPr id="39" name="Google Shape;4318;p97">
            <a:extLst>
              <a:ext uri="{FF2B5EF4-FFF2-40B4-BE49-F238E27FC236}">
                <a16:creationId xmlns:a16="http://schemas.microsoft.com/office/drawing/2014/main" id="{BB7EF14F-853C-DA45-B138-F7DFC98044D6}"/>
              </a:ext>
            </a:extLst>
          </p:cNvPr>
          <p:cNvSpPr/>
          <p:nvPr/>
        </p:nvSpPr>
        <p:spPr>
          <a:xfrm>
            <a:off x="6467610" y="3927845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Google Shape;596;p53">
            <a:extLst>
              <a:ext uri="{FF2B5EF4-FFF2-40B4-BE49-F238E27FC236}">
                <a16:creationId xmlns:a16="http://schemas.microsoft.com/office/drawing/2014/main" id="{B090B83C-91C0-CE72-104F-46EDEA2FCD73}"/>
              </a:ext>
            </a:extLst>
          </p:cNvPr>
          <p:cNvSpPr txBox="1">
            <a:spLocks/>
          </p:cNvSpPr>
          <p:nvPr/>
        </p:nvSpPr>
        <p:spPr>
          <a:xfrm>
            <a:off x="7283155" y="3663278"/>
            <a:ext cx="413408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Variants and Extensions</a:t>
            </a:r>
          </a:p>
        </p:txBody>
      </p:sp>
      <p:sp>
        <p:nvSpPr>
          <p:cNvPr id="41" name="Google Shape;596;p53">
            <a:extLst>
              <a:ext uri="{FF2B5EF4-FFF2-40B4-BE49-F238E27FC236}">
                <a16:creationId xmlns:a16="http://schemas.microsoft.com/office/drawing/2014/main" id="{60CF41CE-5A26-1E5C-CFF5-37067C7CCF06}"/>
              </a:ext>
            </a:extLst>
          </p:cNvPr>
          <p:cNvSpPr txBox="1">
            <a:spLocks/>
          </p:cNvSpPr>
          <p:nvPr/>
        </p:nvSpPr>
        <p:spPr>
          <a:xfrm>
            <a:off x="7307869" y="4201331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Exploring the Many Faces of the Problem</a:t>
            </a:r>
          </a:p>
        </p:txBody>
      </p:sp>
      <p:sp>
        <p:nvSpPr>
          <p:cNvPr id="42" name="Google Shape;4318;p97">
            <a:extLst>
              <a:ext uri="{FF2B5EF4-FFF2-40B4-BE49-F238E27FC236}">
                <a16:creationId xmlns:a16="http://schemas.microsoft.com/office/drawing/2014/main" id="{B7D8C0AA-D505-735A-6220-BC00AFC39A72}"/>
              </a:ext>
            </a:extLst>
          </p:cNvPr>
          <p:cNvSpPr/>
          <p:nvPr/>
        </p:nvSpPr>
        <p:spPr>
          <a:xfrm>
            <a:off x="6474999" y="4855526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Google Shape;596;p53">
            <a:extLst>
              <a:ext uri="{FF2B5EF4-FFF2-40B4-BE49-F238E27FC236}">
                <a16:creationId xmlns:a16="http://schemas.microsoft.com/office/drawing/2014/main" id="{955C5CE9-7120-A66D-D68A-38AD77089EE4}"/>
              </a:ext>
            </a:extLst>
          </p:cNvPr>
          <p:cNvSpPr txBox="1">
            <a:spLocks/>
          </p:cNvSpPr>
          <p:nvPr/>
        </p:nvSpPr>
        <p:spPr>
          <a:xfrm>
            <a:off x="7290544" y="4590959"/>
            <a:ext cx="485789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Future Directions and Challenges</a:t>
            </a:r>
          </a:p>
        </p:txBody>
      </p:sp>
      <p:sp>
        <p:nvSpPr>
          <p:cNvPr id="44" name="Google Shape;596;p53">
            <a:extLst>
              <a:ext uri="{FF2B5EF4-FFF2-40B4-BE49-F238E27FC236}">
                <a16:creationId xmlns:a16="http://schemas.microsoft.com/office/drawing/2014/main" id="{0A0C2659-E909-D042-6854-2746FC6EB014}"/>
              </a:ext>
            </a:extLst>
          </p:cNvPr>
          <p:cNvSpPr txBox="1">
            <a:spLocks/>
          </p:cNvSpPr>
          <p:nvPr/>
        </p:nvSpPr>
        <p:spPr>
          <a:xfrm>
            <a:off x="7315258" y="5129012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Research Directions and Open Challenges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Google Shape;4318;p97">
            <a:extLst>
              <a:ext uri="{FF2B5EF4-FFF2-40B4-BE49-F238E27FC236}">
                <a16:creationId xmlns:a16="http://schemas.microsoft.com/office/drawing/2014/main" id="{2737F4B2-696F-4229-D99E-68C4648A57AD}"/>
              </a:ext>
            </a:extLst>
          </p:cNvPr>
          <p:cNvSpPr/>
          <p:nvPr/>
        </p:nvSpPr>
        <p:spPr>
          <a:xfrm>
            <a:off x="6473984" y="5773704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12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Google Shape;596;p53">
            <a:extLst>
              <a:ext uri="{FF2B5EF4-FFF2-40B4-BE49-F238E27FC236}">
                <a16:creationId xmlns:a16="http://schemas.microsoft.com/office/drawing/2014/main" id="{36DFED3F-AA57-9816-A96B-FC3480F95860}"/>
              </a:ext>
            </a:extLst>
          </p:cNvPr>
          <p:cNvSpPr txBox="1">
            <a:spLocks/>
          </p:cNvSpPr>
          <p:nvPr/>
        </p:nvSpPr>
        <p:spPr>
          <a:xfrm>
            <a:off x="7289529" y="5509137"/>
            <a:ext cx="485789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id="47" name="Google Shape;596;p53">
            <a:extLst>
              <a:ext uri="{FF2B5EF4-FFF2-40B4-BE49-F238E27FC236}">
                <a16:creationId xmlns:a16="http://schemas.microsoft.com/office/drawing/2014/main" id="{A8FE769B-4CAE-2E5D-7FAD-D68EEA073CFC}"/>
              </a:ext>
            </a:extLst>
          </p:cNvPr>
          <p:cNvSpPr txBox="1">
            <a:spLocks/>
          </p:cNvSpPr>
          <p:nvPr/>
        </p:nvSpPr>
        <p:spPr>
          <a:xfrm>
            <a:off x="7314243" y="6047190"/>
            <a:ext cx="496591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Conclusion TSP 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03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95EB7-34D1-3CC0-B93C-2788ED034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F94CB1-712F-A185-96A0-DB907EC9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55" y="-143164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A9A5DCCD-CD3E-4DA6-D41F-E4F4E443081D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D6F72251-821E-F9BF-2B07-6FA7CC3BA85E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FEABBD63-4083-D45E-108E-139E23C93621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5A1D837-6D3B-0E1C-3437-BA7CD5A516FD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EBFD95B5-8FCE-6C11-54B2-A66C4E1FA60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4B37F840-9F5D-2207-7527-0D0CEC0D2A8C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Revisiting the Traveling Salesman Problem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8A17E177-59B2-9A61-6F01-BB2734A9B994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6632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Questioning the Problem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AD5285DE-8C26-C6DE-9152-A5498D74C532}"/>
              </a:ext>
            </a:extLst>
          </p:cNvPr>
          <p:cNvSpPr txBox="1">
            <a:spLocks/>
          </p:cNvSpPr>
          <p:nvPr/>
        </p:nvSpPr>
        <p:spPr>
          <a:xfrm>
            <a:off x="1526644" y="1949807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Now that we've explored different types of paths and circuits... what kind of path does the TSP actually require?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B102F2AA-5924-320D-19CD-39AB84A74747}"/>
              </a:ext>
            </a:extLst>
          </p:cNvPr>
          <p:cNvSpPr txBox="1">
            <a:spLocks/>
          </p:cNvSpPr>
          <p:nvPr/>
        </p:nvSpPr>
        <p:spPr>
          <a:xfrm>
            <a:off x="789555" y="3075107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Think carefully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596;p53">
            <a:extLst>
              <a:ext uri="{FF2B5EF4-FFF2-40B4-BE49-F238E27FC236}">
                <a16:creationId xmlns:a16="http://schemas.microsoft.com/office/drawing/2014/main" id="{DEC3FE10-615A-337B-EE97-1ABF15AE884C}"/>
              </a:ext>
            </a:extLst>
          </p:cNvPr>
          <p:cNvSpPr txBox="1">
            <a:spLocks/>
          </p:cNvSpPr>
          <p:nvPr/>
        </p:nvSpPr>
        <p:spPr>
          <a:xfrm>
            <a:off x="843858" y="3832192"/>
            <a:ext cx="10292352" cy="22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 need to visit every city once,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And return to where we started,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While also minimizing the total travel cost...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FAC762F-D03B-6B7E-C1F6-CE9146981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22" y="3091449"/>
            <a:ext cx="5310449" cy="257745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A2D9899-E6E6-6B01-A44D-76C97D487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1" y="1928161"/>
            <a:ext cx="897741" cy="8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5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42CD-38D2-AE93-9489-43E82DF82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94ACC3F-E637-9D43-12D7-D05AA0F14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9B482839-EBE1-0966-15A6-4EE4863D95B5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45CEE7EF-93DA-C837-3447-44758144D5DD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19A3ADBA-EDA1-EED4-AAE7-9CCD205485C6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391DE203-1B36-C432-62DD-F776E56D13F0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BB1BB7E-F772-A4B5-FAD6-268051CF542E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CF20D952-5D0B-749C-B48B-44AF3C39CBEB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- A Hamiltonian Circuit with a Twist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6BEE1B9A-0464-1DE3-D80F-6727E93B230D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Answer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39245722-EF95-0E3C-D274-6CD03BCCD62C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TSP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is based on a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Hamiltonian Circuit.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BF2C0E20-F0D4-15F8-9BBB-A31A370406C8}"/>
              </a:ext>
            </a:extLst>
          </p:cNvPr>
          <p:cNvSpPr txBox="1">
            <a:spLocks/>
          </p:cNvSpPr>
          <p:nvPr/>
        </p:nvSpPr>
        <p:spPr>
          <a:xfrm>
            <a:off x="789553" y="2352823"/>
            <a:ext cx="7599703" cy="224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It’s a closed path that visits each vertex (city) exactly once and returns to the starting point.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But unlike a standard Hamiltonian circuit, TSP adds</a:t>
            </a: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2E6C5C3F-A88D-0E40-6912-2D76E97BCEF0}"/>
              </a:ext>
            </a:extLst>
          </p:cNvPr>
          <p:cNvSpPr txBox="1">
            <a:spLocks/>
          </p:cNvSpPr>
          <p:nvPr/>
        </p:nvSpPr>
        <p:spPr>
          <a:xfrm>
            <a:off x="1510455" y="4660584"/>
            <a:ext cx="6878801" cy="14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Edge Weights (costs, distances, time)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Optimization Objective: Find the shortest possible route.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1F492C8-5FB3-39C2-D54E-DC06D542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2" y="4663184"/>
            <a:ext cx="3842820" cy="16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4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2D32-75BF-A1F9-8C58-DB7C1A76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295A641-CE7F-DBDC-FB9D-A807748F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520BD624-356E-1874-8945-78E6422C68A1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B732E44-B6C9-BB70-1C08-BBD453FDB243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CD72C179-6451-857C-CAC2-9DE54ED5B166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3A2901CC-456E-0EF0-B60B-69F58A91C3ED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6270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5401025B-3629-97A1-566C-4DDE424D3E4D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AF2483C4-5A1D-8771-84C7-31E58136BC44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Mathematical Formulation of the TSP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E4F38309-78E0-556E-FA79-F6CFFDD62CAE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Understanding the TSP Equation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F3E896BF-C36A-156A-8905-A99462E7D342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Objective 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F3E91975-CBBD-0CFD-CDE6-A406E092823B}"/>
              </a:ext>
            </a:extLst>
          </p:cNvPr>
          <p:cNvSpPr txBox="1">
            <a:spLocks/>
          </p:cNvSpPr>
          <p:nvPr/>
        </p:nvSpPr>
        <p:spPr>
          <a:xfrm>
            <a:off x="980709" y="3662199"/>
            <a:ext cx="6134909" cy="149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Starts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at a city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Visits every other city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exactly once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Returns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to 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starting point</a:t>
            </a:r>
          </a:p>
        </p:txBody>
      </p:sp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DC12BE47-A51A-475F-401B-9584D92F3E55}"/>
              </a:ext>
            </a:extLst>
          </p:cNvPr>
          <p:cNvSpPr txBox="1">
            <a:spLocks/>
          </p:cNvSpPr>
          <p:nvPr/>
        </p:nvSpPr>
        <p:spPr>
          <a:xfrm>
            <a:off x="794075" y="2419803"/>
            <a:ext cx="9080160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Given a list of cities and the distances between them,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find the shortest possible route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that 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43B222-091C-0693-FB5F-E8903FC3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407" y="3307980"/>
            <a:ext cx="5607454" cy="22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9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77E2D-018A-0490-3B46-6D0C0DB2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2391F2-283F-9F53-E5EB-878A682E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8B4B3ADD-1827-2CB8-1B51-5A95ED208B31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96B51BD6-D354-FBB9-54A6-62B519E3D5A9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CFF811F-EAE5-B471-35FA-203A0843EB9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BD7ABED5-D97E-6201-E59E-04954B2012FE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53FE0F00-A0C8-6A41-FC19-D9C30FE4199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4077E9EE-79CF-5121-A466-E614C2E8A27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Mathematical Formulation of the TSP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2DDDD88E-74C8-C4D7-B151-F233A709A984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The Ingredients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066C3CBF-090E-D316-A1C1-3F9425171C29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Let’s define the world of our problem 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602BE313-52F3-5994-D98E-6DAAF3003330}"/>
              </a:ext>
            </a:extLst>
          </p:cNvPr>
          <p:cNvSpPr txBox="1">
            <a:spLocks/>
          </p:cNvSpPr>
          <p:nvPr/>
        </p:nvSpPr>
        <p:spPr>
          <a:xfrm>
            <a:off x="980709" y="3092559"/>
            <a:ext cx="8167105" cy="210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Set of n cities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C={1,2,...,n} A total of n cities to visit.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Distance Function d( i , j )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cost or distance to go from city i to city j.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Tour/Path 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𝜋 =[𝜋1,𝜋2,...,𝜋𝑛] The order in which we visit the cities ,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 permutation!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8E51D3B-B3EA-476F-00EF-39AD151F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63" y="2798109"/>
            <a:ext cx="1898212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466-02E1-50A2-6F0E-438F717F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212746F-27BF-BBA7-CF08-337BA805D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D2875BAC-2DC8-9F34-18C2-A160D3361290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76546B37-F58E-A9F9-D0E4-E568833952DB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C67222D4-CCA6-8794-CC2B-4D75BF9999EC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C6F612D1-99E0-347E-8B74-910FF147949B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22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5615F144-6105-F060-CB76-29BE64B8CA95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4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D3441104-0A74-6BA0-76E5-E7441D75FFDD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Mathematical Formulation of the TSP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34AF4D36-EAAE-5C5B-68A9-A191ED52E219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The Big Equation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77F967AC-407D-7D53-61FF-FBC54A6D27FD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Here’s how we calculate the total cost of a tour 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57CE443-C381-5ED6-0E1A-D0625D896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1" y="2675455"/>
            <a:ext cx="11167548" cy="279407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A455ED5-194C-1881-F9D2-C1B06860AC74}"/>
              </a:ext>
            </a:extLst>
          </p:cNvPr>
          <p:cNvSpPr txBox="1"/>
          <p:nvPr/>
        </p:nvSpPr>
        <p:spPr>
          <a:xfrm>
            <a:off x="0" y="-6417141"/>
            <a:ext cx="0" cy="12834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We will consider </a:t>
            </a:r>
            <a:r>
              <a:rPr lang="en-US" b="1"/>
              <a:t>4 cities</a:t>
            </a:r>
            <a:r>
              <a:rPr lang="en-US"/>
              <a:t> in the Sahel region of Tunisia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170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9E4B4-6235-36B8-A172-BDF143BB9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E90B9E-A5E1-70E6-C1A3-6568C7A2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5D01592B-A8B1-D1B1-418A-E67BBB6B78DA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83752F44-FBB1-B623-B574-E50B43FCB268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CD1CA7DB-CCD7-B0C8-D79C-3C51706E2CBC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F93B22DB-3468-E175-0437-30840E1803B6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23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7D380F0A-A967-2B2B-2C8D-DEFBF2B0946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CA930E76-D9B5-C947-9053-304715D72F9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7A66DA0E-9C88-AB87-6FD3-D42376CA3200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C2054"/>
                </a:solidFill>
                <a:latin typeface="Montserrat" panose="00000500000000000000" pitchFamily="2" charset="0"/>
              </a:rPr>
              <a:t>Exemple</a:t>
            </a: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Sahel Cities Tour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A6D81B73-C5C4-0C19-5EA6-6DB6789DD7B3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Cities in the Tour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C5A7EA9D-A375-C80F-A955-7EB39B339423}"/>
              </a:ext>
            </a:extLst>
          </p:cNvPr>
          <p:cNvSpPr txBox="1">
            <a:spLocks/>
          </p:cNvSpPr>
          <p:nvPr/>
        </p:nvSpPr>
        <p:spPr>
          <a:xfrm>
            <a:off x="811757" y="219058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 will consider 4 cities in the Sahel region of Tunisia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C06631A-0B1D-94B2-E1EC-D0660809E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341" y="2518857"/>
            <a:ext cx="3605823" cy="3579975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0C67899C-EE5E-1314-BB49-D5FB252E3E6A}"/>
              </a:ext>
            </a:extLst>
          </p:cNvPr>
          <p:cNvSpPr txBox="1">
            <a:spLocks/>
          </p:cNvSpPr>
          <p:nvPr/>
        </p:nvSpPr>
        <p:spPr>
          <a:xfrm>
            <a:off x="1826904" y="3159526"/>
            <a:ext cx="3787260" cy="102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C2054"/>
                </a:solidFill>
                <a:latin typeface="Montserrat" panose="00000500000000000000" pitchFamily="2" charset="0"/>
              </a:rPr>
              <a:t>Question </a:t>
            </a:r>
            <a:endParaRPr lang="en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D93E6E7-0328-3532-2023-400AE323A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4" y="3364093"/>
            <a:ext cx="897741" cy="897741"/>
          </a:xfrm>
          <a:prstGeom prst="rect">
            <a:avLst/>
          </a:prstGeom>
        </p:spPr>
      </p:pic>
      <p:sp>
        <p:nvSpPr>
          <p:cNvPr id="24" name="Google Shape;596;p53">
            <a:extLst>
              <a:ext uri="{FF2B5EF4-FFF2-40B4-BE49-F238E27FC236}">
                <a16:creationId xmlns:a16="http://schemas.microsoft.com/office/drawing/2014/main" id="{BE6F9EC7-7FB6-47E5-75B1-9CEAD6C1D9EB}"/>
              </a:ext>
            </a:extLst>
          </p:cNvPr>
          <p:cNvSpPr txBox="1">
            <a:spLocks/>
          </p:cNvSpPr>
          <p:nvPr/>
        </p:nvSpPr>
        <p:spPr>
          <a:xfrm>
            <a:off x="1826904" y="4452754"/>
            <a:ext cx="469484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C2054"/>
                </a:solidFill>
                <a:latin typeface="Montserrat" panose="00000500000000000000" pitchFamily="2" charset="0"/>
              </a:rPr>
              <a:t>Does a Hamiltonian Path or Circuit Exist ?</a:t>
            </a:r>
            <a:endParaRPr lang="en" sz="28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52775-7E32-13EF-FC9D-7B6A9F48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35B749-C7A7-B2A3-9952-638787DF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1C4AADFC-088D-CD53-4AC0-D315ECE87DC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49AADB13-7F3B-4AD4-C6A0-FFDEA9A46396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042F7397-A715-4C6E-AA94-55CB927214A6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F4DA5A7C-F02C-19EF-87DA-2BDD8CB37045}"/>
              </a:ext>
            </a:extLst>
          </p:cNvPr>
          <p:cNvSpPr txBox="1">
            <a:spLocks/>
          </p:cNvSpPr>
          <p:nvPr/>
        </p:nvSpPr>
        <p:spPr>
          <a:xfrm>
            <a:off x="6012236" y="6449247"/>
            <a:ext cx="487417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24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370C960F-B344-A381-D3BF-C2ABC2F77155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531628F8-2036-153E-8B55-F0D319C6EFF7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E2EA44C-BD15-C17B-AFB2-8B0A3A72CF4A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Question answer</a:t>
            </a: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F23F53C2-2F29-957D-EC65-327E4E6844BB}"/>
              </a:ext>
            </a:extLst>
          </p:cNvPr>
          <p:cNvSpPr txBox="1">
            <a:spLocks/>
          </p:cNvSpPr>
          <p:nvPr/>
        </p:nvSpPr>
        <p:spPr>
          <a:xfrm>
            <a:off x="789555" y="1753900"/>
            <a:ext cx="282450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Hamiltonian Path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9270EC55-CC45-39FA-0E30-C4AA48671C79}"/>
              </a:ext>
            </a:extLst>
          </p:cNvPr>
          <p:cNvSpPr txBox="1">
            <a:spLocks/>
          </p:cNvSpPr>
          <p:nvPr/>
        </p:nvSpPr>
        <p:spPr>
          <a:xfrm>
            <a:off x="841970" y="2457296"/>
            <a:ext cx="458073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Yes! You can visit each city exactly once, in routes like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95508D-F702-C732-FEF5-22E99DF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47" y="3635748"/>
            <a:ext cx="2746110" cy="2813499"/>
          </a:xfrm>
          <a:prstGeom prst="rect">
            <a:avLst/>
          </a:prstGeom>
        </p:spPr>
      </p:pic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7B31E01F-CD25-CE65-3F63-65949BE38915}"/>
              </a:ext>
            </a:extLst>
          </p:cNvPr>
          <p:cNvSpPr txBox="1">
            <a:spLocks/>
          </p:cNvSpPr>
          <p:nvPr/>
        </p:nvSpPr>
        <p:spPr>
          <a:xfrm>
            <a:off x="6644383" y="1649427"/>
            <a:ext cx="282450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Hamiltonian Circuit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4A746077-6E4D-CF0C-AB02-76EB0A7A5C94}"/>
              </a:ext>
            </a:extLst>
          </p:cNvPr>
          <p:cNvSpPr txBox="1">
            <a:spLocks/>
          </p:cNvSpPr>
          <p:nvPr/>
        </p:nvSpPr>
        <p:spPr>
          <a:xfrm>
            <a:off x="6696797" y="2352823"/>
            <a:ext cx="503606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Yes! You can make a full tour starting and ending at the same city, like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DFCEE21-3F42-7BCB-D146-A16145E2C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707" y="3446626"/>
            <a:ext cx="2949122" cy="30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2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3462-89AD-0FD5-7D34-A91DD618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9AA7979-0F6D-1286-A05B-69A67571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D3292D0E-90C2-FAFF-64E2-899EEB840622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F44C8A69-AC26-E8DD-BFAC-8A6029D8B4B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E2AE778-E1C6-D667-C274-B2CC6619DE8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49EBA7A3-8C79-2F1F-0BF0-70181C0C3B76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6270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DCD19E1E-5F10-3D2D-F955-F30EB6D0B6C2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124131C7-5B64-387A-405C-AC870248B9C6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3BEAD9F1-82D8-D060-AC37-514C8F9C2A91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C2054"/>
                </a:solidFill>
                <a:latin typeface="Montserrat" panose="00000500000000000000" pitchFamily="2" charset="0"/>
              </a:rPr>
              <a:t>Exemple</a:t>
            </a: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Sahel Cities Tour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B4BB2583-9577-2646-8666-EE5AD6B7D557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Distance Matrix (d(i, j) in km)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02B1E140-F43D-1F96-33F3-A22AD1446B69}"/>
              </a:ext>
            </a:extLst>
          </p:cNvPr>
          <p:cNvSpPr txBox="1">
            <a:spLocks/>
          </p:cNvSpPr>
          <p:nvPr/>
        </p:nvSpPr>
        <p:spPr>
          <a:xfrm>
            <a:off x="750412" y="2133296"/>
            <a:ext cx="112804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This matrix shows the direct distances between each pair of cities in the Sahel region.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C2851D9-19F0-EDE3-A97E-B8859A332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78" y="3345991"/>
            <a:ext cx="2364605" cy="2347654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AEF89F4-7E13-DF67-A2CF-53282F96E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136236"/>
              </p:ext>
            </p:extLst>
          </p:nvPr>
        </p:nvGraphicFramePr>
        <p:xfrm>
          <a:off x="789554" y="3144345"/>
          <a:ext cx="8155475" cy="281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95">
                  <a:extLst>
                    <a:ext uri="{9D8B030D-6E8A-4147-A177-3AD203B41FA5}">
                      <a16:colId xmlns:a16="http://schemas.microsoft.com/office/drawing/2014/main" val="3804712026"/>
                    </a:ext>
                  </a:extLst>
                </a:gridCol>
                <a:gridCol w="1631095">
                  <a:extLst>
                    <a:ext uri="{9D8B030D-6E8A-4147-A177-3AD203B41FA5}">
                      <a16:colId xmlns:a16="http://schemas.microsoft.com/office/drawing/2014/main" val="4214793620"/>
                    </a:ext>
                  </a:extLst>
                </a:gridCol>
                <a:gridCol w="1631095">
                  <a:extLst>
                    <a:ext uri="{9D8B030D-6E8A-4147-A177-3AD203B41FA5}">
                      <a16:colId xmlns:a16="http://schemas.microsoft.com/office/drawing/2014/main" val="2927476391"/>
                    </a:ext>
                  </a:extLst>
                </a:gridCol>
                <a:gridCol w="1631095">
                  <a:extLst>
                    <a:ext uri="{9D8B030D-6E8A-4147-A177-3AD203B41FA5}">
                      <a16:colId xmlns:a16="http://schemas.microsoft.com/office/drawing/2014/main" val="2135360279"/>
                    </a:ext>
                  </a:extLst>
                </a:gridCol>
                <a:gridCol w="1631095">
                  <a:extLst>
                    <a:ext uri="{9D8B030D-6E8A-4147-A177-3AD203B41FA5}">
                      <a16:colId xmlns:a16="http://schemas.microsoft.com/office/drawing/2014/main" val="1513879447"/>
                    </a:ext>
                  </a:extLst>
                </a:gridCol>
              </a:tblGrid>
              <a:tr h="563508">
                <a:tc>
                  <a:txBody>
                    <a:bodyPr/>
                    <a:lstStyle/>
                    <a:p>
                      <a:r>
                        <a:rPr lang="fr-FR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From \ To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Sousse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Monastir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Mahdia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Moknine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022456"/>
                  </a:ext>
                </a:extLst>
              </a:tr>
              <a:tr h="56350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Sousse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586150"/>
                  </a:ext>
                </a:extLst>
              </a:tr>
              <a:tr h="56350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Monastir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751152"/>
                  </a:ext>
                </a:extLst>
              </a:tr>
              <a:tr h="56350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Mahdia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781986"/>
                  </a:ext>
                </a:extLst>
              </a:tr>
              <a:tr h="56350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Moknine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2060"/>
                          </a:solidFill>
                          <a:latin typeface="Poppins" panose="00000800000000000000" pitchFamily="2" charset="0"/>
                          <a:cs typeface="Poppins" panose="00000800000000000000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29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DC962-5815-3E4A-59B4-680EA175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9D5603D-36E2-570F-E6A0-042BAD6F4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B990E4DE-A92D-E98B-E61E-C622C161A010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4BDA7774-9076-6665-4AB7-B7976B79E8F3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7B843D1-0C2B-4ED8-C79C-643D3DFE2D3D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0DF02986-5354-73B3-99D9-31E401B7CBE6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9977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26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7348AA9-D265-4523-35A1-1CAB6D1420D0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9FB13F7B-8874-530A-3524-8B5EF6AFA11A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EFB27AC3-0B75-5740-31D4-398D56F30F1C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C2054"/>
                </a:solidFill>
                <a:latin typeface="Montserrat" panose="00000500000000000000" pitchFamily="2" charset="0"/>
              </a:rPr>
              <a:t>Exemple</a:t>
            </a: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Sahel Cities Tour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BEF0DDBB-A560-7E4D-D043-B6E823ACD76E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All Possible City Tours (Permutations)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0EA30D0E-954E-CB82-5B01-C5094982108D}"/>
              </a:ext>
            </a:extLst>
          </p:cNvPr>
          <p:cNvSpPr txBox="1">
            <a:spLocks/>
          </p:cNvSpPr>
          <p:nvPr/>
        </p:nvSpPr>
        <p:spPr>
          <a:xfrm>
            <a:off x="750412" y="2133296"/>
            <a:ext cx="112804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Assuming we start at Sousse, the permutations of the other 3 cities are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BE33C99-3557-162D-A411-0F3FAE78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3" y="2987747"/>
            <a:ext cx="11177485" cy="31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6599C-E3E2-2E97-24F1-01A4CA089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F8C4C5-F196-A58E-2553-4F898A7E5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A260980A-3B90-0B6E-3DED-BF1963CA1CD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7BFFA35E-F4EE-9626-89EC-9BF3E9B75B0C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1D20807A-9E91-F73A-E372-E973755B9B5D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9CF3E456-F275-8E1B-14ED-C4E7AB7767CF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78FCE077-61B5-BB93-4DD4-4204FB04470A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FCBDF814-4CDA-105C-0F7B-93B16FFA1304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29825C33-462A-64D2-C1C7-41E1FA5DB321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C2054"/>
                </a:solidFill>
                <a:latin typeface="Montserrat" panose="00000500000000000000" pitchFamily="2" charset="0"/>
              </a:rPr>
              <a:t>Exemple</a:t>
            </a: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Sahel Cities Tour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4C5DB92C-62F9-72CC-0013-4EB559FD986E}"/>
              </a:ext>
            </a:extLst>
          </p:cNvPr>
          <p:cNvSpPr txBox="1">
            <a:spLocks/>
          </p:cNvSpPr>
          <p:nvPr/>
        </p:nvSpPr>
        <p:spPr>
          <a:xfrm>
            <a:off x="789554" y="1664406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Step-by-Step Calculation Total Cost 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BA6C5304-261D-71BA-CBFE-10B301D00135}"/>
              </a:ext>
            </a:extLst>
          </p:cNvPr>
          <p:cNvSpPr txBox="1">
            <a:spLocks/>
          </p:cNvSpPr>
          <p:nvPr/>
        </p:nvSpPr>
        <p:spPr>
          <a:xfrm>
            <a:off x="750412" y="2133296"/>
            <a:ext cx="112804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 will calculate the total distance by following the edges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31A0065-D825-042B-FD14-F453E4B1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467" y="3099897"/>
            <a:ext cx="5000491" cy="2293955"/>
          </a:xfrm>
          <a:prstGeom prst="rect">
            <a:avLst/>
          </a:prstGeom>
        </p:spPr>
      </p:pic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81A0CB21-EB4B-FA1A-6620-F8A7E487C4CF}"/>
              </a:ext>
            </a:extLst>
          </p:cNvPr>
          <p:cNvSpPr txBox="1">
            <a:spLocks/>
          </p:cNvSpPr>
          <p:nvPr/>
        </p:nvSpPr>
        <p:spPr>
          <a:xfrm>
            <a:off x="911585" y="5448813"/>
            <a:ext cx="112804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Total cost = 30 km + 15 km + 45 km + 65km = 155km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6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CC9B7-B565-78B5-299B-739D6FCC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2A7888D-9EA7-35DF-EAE6-BD4BC6E33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23D77115-7DD0-4680-EF27-D472BAD7DC42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84398F1C-2095-CBE8-F7CD-966A655246D8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826A0156-0F3B-1624-C783-004C539DA47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136E48FD-2B7A-EF2F-4D0F-C8F222335670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E1D7ED0F-174A-585B-1EDB-84E6A373D549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EB98FD35-9B9A-1CA6-A63E-391089F2AADF}"/>
              </a:ext>
            </a:extLst>
          </p:cNvPr>
          <p:cNvSpPr txBox="1"/>
          <p:nvPr/>
        </p:nvSpPr>
        <p:spPr>
          <a:xfrm>
            <a:off x="1654940" y="738759"/>
            <a:ext cx="719107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Introduction to Graph Theory Basics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CD9ACA1B-2233-78AA-8467-C8EDCBCE828B}"/>
              </a:ext>
            </a:extLst>
          </p:cNvPr>
          <p:cNvSpPr txBox="1">
            <a:spLocks/>
          </p:cNvSpPr>
          <p:nvPr/>
        </p:nvSpPr>
        <p:spPr>
          <a:xfrm>
            <a:off x="797765" y="1939378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 graph is a mathematical structure used to model pairwise relations between objects. It is made up of: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EB64ADB-163D-ADC0-A7F7-EAD912202337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What is a Graph?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8DBF7BA-FF32-8308-EBBB-B95744D67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188" y="2587349"/>
            <a:ext cx="4289491" cy="3702239"/>
          </a:xfrm>
          <a:prstGeom prst="rect">
            <a:avLst/>
          </a:prstGeom>
        </p:spPr>
      </p:pic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AEB8EDB5-87E7-5A89-DF9B-51A115455266}"/>
              </a:ext>
            </a:extLst>
          </p:cNvPr>
          <p:cNvSpPr txBox="1">
            <a:spLocks/>
          </p:cNvSpPr>
          <p:nvPr/>
        </p:nvSpPr>
        <p:spPr>
          <a:xfrm>
            <a:off x="754334" y="3248912"/>
            <a:ext cx="572468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Vertices (nodes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): These represent entities or locations.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822B3C2B-D4D7-A5D5-C51B-5A89889CAA72}"/>
              </a:ext>
            </a:extLst>
          </p:cNvPr>
          <p:cNvSpPr txBox="1">
            <a:spLocks/>
          </p:cNvSpPr>
          <p:nvPr/>
        </p:nvSpPr>
        <p:spPr>
          <a:xfrm>
            <a:off x="824622" y="4611282"/>
            <a:ext cx="572468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Edges (links):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represent paths or roads between vertices.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35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CA1-B0CA-4996-9D63-C7D52932F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8B747B1-9FB1-526F-C197-02740E291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5F4EB17A-9FE5-61B1-72C7-192BDEC9AD21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004E078F-414D-5033-813B-2BE859B4E9D5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4878A0E9-A24C-47AD-D72D-72EE7C726341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19F64C04-6BEC-B8B4-DA55-1D2306F9CF41}"/>
              </a:ext>
            </a:extLst>
          </p:cNvPr>
          <p:cNvSpPr txBox="1">
            <a:spLocks/>
          </p:cNvSpPr>
          <p:nvPr/>
        </p:nvSpPr>
        <p:spPr>
          <a:xfrm>
            <a:off x="6012236" y="6449247"/>
            <a:ext cx="524487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6B0A00C0-EFE9-F91D-733A-ACC3BB3482F0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5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677FDF8B-000D-A494-1E3D-9F64F561921C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Example – Touring the Sahel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EEBE4904-D35C-11EE-C045-690AE8DDF214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C2054"/>
                </a:solidFill>
                <a:latin typeface="Montserrat" panose="00000500000000000000" pitchFamily="2" charset="0"/>
              </a:rPr>
              <a:t>Exemple</a:t>
            </a: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 Sahel Cities Tour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B9FB78AF-4C89-E987-CCA2-31AD46EC05DB}"/>
              </a:ext>
            </a:extLst>
          </p:cNvPr>
          <p:cNvSpPr txBox="1">
            <a:spLocks/>
          </p:cNvSpPr>
          <p:nvPr/>
        </p:nvSpPr>
        <p:spPr>
          <a:xfrm>
            <a:off x="789555" y="1582738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Step-by-Step Calculation Total Cost 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45D87D74-464B-374A-ED08-3F4544CAE74C}"/>
              </a:ext>
            </a:extLst>
          </p:cNvPr>
          <p:cNvSpPr txBox="1">
            <a:spLocks/>
          </p:cNvSpPr>
          <p:nvPr/>
        </p:nvSpPr>
        <p:spPr>
          <a:xfrm>
            <a:off x="750413" y="2051628"/>
            <a:ext cx="451827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Results for Other Permutations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F6C2B8E2-19ED-1ADE-8878-02576FB24D32}"/>
              </a:ext>
            </a:extLst>
          </p:cNvPr>
          <p:cNvSpPr txBox="1">
            <a:spLocks/>
          </p:cNvSpPr>
          <p:nvPr/>
        </p:nvSpPr>
        <p:spPr>
          <a:xfrm>
            <a:off x="1012043" y="3888235"/>
            <a:ext cx="7234377" cy="148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Montserrat" panose="00000500000000000000" pitchFamily="2" charset="0"/>
              </a:rPr>
              <a:t>Permutation 1  = 120 km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Permutation 2 = 125 km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Permutation 3 = 155 km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Permutation 4 = 125 km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Permutation 5 = 155km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Montserrat" panose="00000500000000000000" pitchFamily="2" charset="0"/>
              </a:rPr>
              <a:t>Permutation 6 = 120 km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A1CEE53-623F-72D5-6A59-B0142C3D7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21" y="2530169"/>
            <a:ext cx="2993629" cy="3919078"/>
          </a:xfrm>
          <a:prstGeom prst="rect">
            <a:avLst/>
          </a:prstGeom>
        </p:spPr>
      </p:pic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127CFF94-8A83-0DD0-4FBC-925D8EEC3089}"/>
              </a:ext>
            </a:extLst>
          </p:cNvPr>
          <p:cNvSpPr txBox="1">
            <a:spLocks/>
          </p:cNvSpPr>
          <p:nvPr/>
        </p:nvSpPr>
        <p:spPr>
          <a:xfrm>
            <a:off x="6949355" y="1817183"/>
            <a:ext cx="451827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optimal route for the shortest distance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7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BF5D5-588E-6DF1-5846-D151EB515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678741C-34D4-74CF-742F-FFB1D80E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FC82ACD7-656B-3C46-9957-9E6376C7446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DFC23B49-7A18-CEE1-D997-4405B78AB023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348EDCB-FCAB-0B31-57C9-03FBFC5B4511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40B1F018-1B09-FE5D-7846-BD928B648EDA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9977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29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FFE974B-FCC7-118C-A0C6-3A6D4590C436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36B2E54A-8776-F1CD-2DDC-1D41EE5270BD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Understanding Computational Complexity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AD97330-0567-747A-A5CA-5F03D2C1969D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The Beast Behind the Beauty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3336C50F-D815-8CCE-AD41-EE0D7BD2E8C3}"/>
              </a:ext>
            </a:extLst>
          </p:cNvPr>
          <p:cNvSpPr txBox="1">
            <a:spLocks/>
          </p:cNvSpPr>
          <p:nvPr/>
        </p:nvSpPr>
        <p:spPr>
          <a:xfrm>
            <a:off x="752492" y="2610697"/>
            <a:ext cx="1085368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To understand why TSP is Hard, we first need to explore key computational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complexity classes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and how TSP fits into them. This will help us classify and explain its complexity.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6B086587-9757-2120-AB16-12D7D87AAC16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Complexity classes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A860B8B-A976-125F-D8E9-CAE1BF129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32" y="3429000"/>
            <a:ext cx="4504065" cy="28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85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588D6-5DE3-DBE2-37A1-C066EBE1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C7F483-F457-E6FA-5DD0-135F9880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F1D27B2-5C1C-1677-6BBF-806F4BC7C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7" y="1648302"/>
            <a:ext cx="9911695" cy="4927983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84384C54-97E0-35D2-2C92-4E6D79B3B17A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658DFFC2-9478-C633-CFCD-09A410C83779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B7ECAFB-3FFF-D558-9683-BBA47831AE7B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36AAEC8F-B12C-6A61-E94E-15E924C875FA}"/>
              </a:ext>
            </a:extLst>
          </p:cNvPr>
          <p:cNvSpPr txBox="1">
            <a:spLocks/>
          </p:cNvSpPr>
          <p:nvPr/>
        </p:nvSpPr>
        <p:spPr>
          <a:xfrm>
            <a:off x="6012236" y="6449247"/>
            <a:ext cx="512131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30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E3A8C977-5338-BF87-2112-D5AF075AF52F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D2DCB6AA-2F74-2E9E-5582-F42168B0CF44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Understanding Computational Complexity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47EBADE3-918A-D1F9-3226-3A042798D907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The Beast Behind the Beauty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EE355712-25A1-DC7E-E14C-B3D217982AA2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Complexity classes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6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4C4C5-7A41-D5DC-11A1-0965BC76F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1AD34D-D43E-6C4D-10B7-CCCA4A921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25B6658A-921F-E72B-5DA5-3EE0C1D143C7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4499DA0-8644-EDBF-D8ED-8E96FF9A7CE7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E53BFE3C-06FF-8D45-8DEB-860668579DC6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B6BD52D-0E53-624C-B0DD-1D6F13778029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31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E9951D13-2AF5-3961-FE3F-5E420E59EB3D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6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88DA9EC9-1603-1AE1-7F8E-8C375E464665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Can You Classify the TSP?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4A4FABFE-D65D-2C39-A636-31FC9233C854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complexity ?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35C19D1E-48B4-8782-F136-53CD8A1B8DAD}"/>
              </a:ext>
            </a:extLst>
          </p:cNvPr>
          <p:cNvSpPr txBox="1">
            <a:spLocks/>
          </p:cNvSpPr>
          <p:nvPr/>
        </p:nvSpPr>
        <p:spPr>
          <a:xfrm>
            <a:off x="1510455" y="1940771"/>
            <a:ext cx="3787260" cy="102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C2054"/>
                </a:solidFill>
                <a:latin typeface="Montserrat" panose="00000500000000000000" pitchFamily="2" charset="0"/>
              </a:rPr>
              <a:t>Question </a:t>
            </a:r>
            <a:endParaRPr lang="en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E11BF7E-2EC2-FEDA-9E8C-06C7B2250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" y="2045743"/>
            <a:ext cx="897741" cy="897741"/>
          </a:xfrm>
          <a:prstGeom prst="rect">
            <a:avLst/>
          </a:prstGeom>
        </p:spPr>
      </p:pic>
      <p:sp>
        <p:nvSpPr>
          <p:cNvPr id="24" name="Google Shape;596;p53">
            <a:extLst>
              <a:ext uri="{FF2B5EF4-FFF2-40B4-BE49-F238E27FC236}">
                <a16:creationId xmlns:a16="http://schemas.microsoft.com/office/drawing/2014/main" id="{3017D6A4-1678-5A82-25F0-A6263E644AD5}"/>
              </a:ext>
            </a:extLst>
          </p:cNvPr>
          <p:cNvSpPr txBox="1">
            <a:spLocks/>
          </p:cNvSpPr>
          <p:nvPr/>
        </p:nvSpPr>
        <p:spPr>
          <a:xfrm>
            <a:off x="950067" y="2752462"/>
            <a:ext cx="6009080" cy="289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C2054"/>
                </a:solidFill>
                <a:latin typeface="Montserrat" panose="00000500000000000000" pitchFamily="2" charset="0"/>
              </a:rPr>
              <a:t>Now that we've explored the complexity classes P, NP, NP-Complete, and NP-Hard...Where does the Traveling Salesman Problem (TSP) fit in ?</a:t>
            </a:r>
            <a:endParaRPr lang="en" sz="22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FCE704-829A-B23A-48EE-A77C4C62B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702" y="1888770"/>
            <a:ext cx="367716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8A742-B3E5-AD05-75D6-9FDE5185B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3E1D87B-6E5B-E2BB-7091-AECA2FFC2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3F6204C5-A578-9A4B-388A-F458B7678C06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AA6D9C3C-DA3F-AC0C-50D5-2598F0C35DC5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7D60083C-C45B-31EB-2DDE-2C323EC76B22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D485F9B4-1DBF-FE54-FC8F-C6DF47F8D055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32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0F9551E-591A-885E-D733-613A86AF9331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7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8ACB84D5-1196-5D6E-9033-A40A1B2D4242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is NP-Hard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9776B49B-09E6-D920-F428-000CCFCE0162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Why ?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82B1D9B8-28AD-7B55-FBA6-05FD6B8DB613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Why it's NP-Hard ?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8D87EA2-0AE1-03F9-5326-534E2828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8" y="4609991"/>
            <a:ext cx="866779" cy="1263322"/>
          </a:xfrm>
          <a:prstGeom prst="rect">
            <a:avLst/>
          </a:prstGeom>
        </p:spPr>
      </p:pic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4445EFAC-C688-3777-211F-5F34888F8518}"/>
              </a:ext>
            </a:extLst>
          </p:cNvPr>
          <p:cNvSpPr txBox="1">
            <a:spLocks/>
          </p:cNvSpPr>
          <p:nvPr/>
        </p:nvSpPr>
        <p:spPr>
          <a:xfrm>
            <a:off x="1331222" y="4312379"/>
            <a:ext cx="317284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Not in NP-Complete 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CAF4608C-D307-0EF7-80C7-968685C1CEFF}"/>
              </a:ext>
            </a:extLst>
          </p:cNvPr>
          <p:cNvSpPr txBox="1">
            <a:spLocks/>
          </p:cNvSpPr>
          <p:nvPr/>
        </p:nvSpPr>
        <p:spPr>
          <a:xfrm>
            <a:off x="1268735" y="4775766"/>
            <a:ext cx="582536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because it’s not a Yes/No decision problem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57744764-2DF0-EBEE-EEAC-61894A380914}"/>
              </a:ext>
            </a:extLst>
          </p:cNvPr>
          <p:cNvSpPr txBox="1">
            <a:spLocks/>
          </p:cNvSpPr>
          <p:nvPr/>
        </p:nvSpPr>
        <p:spPr>
          <a:xfrm>
            <a:off x="1331222" y="5239152"/>
            <a:ext cx="1053706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We’re not asking a Yes/No question we want the best path, not just any valid one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625CB96-891F-A6F7-FE88-108793E66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782" y="1772934"/>
            <a:ext cx="2288987" cy="1621703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B90AA23C-0B70-BBBC-1067-E2F2C3295361}"/>
              </a:ext>
            </a:extLst>
          </p:cNvPr>
          <p:cNvSpPr txBox="1">
            <a:spLocks/>
          </p:cNvSpPr>
          <p:nvPr/>
        </p:nvSpPr>
        <p:spPr>
          <a:xfrm>
            <a:off x="640470" y="2496081"/>
            <a:ext cx="7727194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 No fast solution known (no polynomial-time algorithm)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596;p53">
            <a:extLst>
              <a:ext uri="{FF2B5EF4-FFF2-40B4-BE49-F238E27FC236}">
                <a16:creationId xmlns:a16="http://schemas.microsoft.com/office/drawing/2014/main" id="{C25A637D-C46C-CA8F-AE95-640CD7DD77C2}"/>
              </a:ext>
            </a:extLst>
          </p:cNvPr>
          <p:cNvSpPr txBox="1">
            <a:spLocks/>
          </p:cNvSpPr>
          <p:nvPr/>
        </p:nvSpPr>
        <p:spPr>
          <a:xfrm>
            <a:off x="681219" y="2947052"/>
            <a:ext cx="944068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 can’t just try all paths when cities grow it would take centuries!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Google Shape;596;p53">
            <a:extLst>
              <a:ext uri="{FF2B5EF4-FFF2-40B4-BE49-F238E27FC236}">
                <a16:creationId xmlns:a16="http://schemas.microsoft.com/office/drawing/2014/main" id="{86508A82-9C17-D7B2-6741-24B5B725EB61}"/>
              </a:ext>
            </a:extLst>
          </p:cNvPr>
          <p:cNvSpPr txBox="1">
            <a:spLocks/>
          </p:cNvSpPr>
          <p:nvPr/>
        </p:nvSpPr>
        <p:spPr>
          <a:xfrm>
            <a:off x="681219" y="3410438"/>
            <a:ext cx="1108283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Because the number of possible routes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grows factorially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with the number of cities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7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7AD6A-A381-A180-495A-5C93A221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0C1009-C039-1EFD-103D-D557125A5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65ED34E3-8BC0-5AC2-BD08-080A51C698F2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BD87B44-E8BF-9C9A-61F6-FB5F8DC4400F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1607878E-DC28-8ECE-2BD0-9871659EE745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192E670F-2927-2109-B5C2-9FEAC80EA5CD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9977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33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4C18B110-9C9D-F8EB-58F1-08CA4BA69CC9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7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8D494AF6-3DFA-FB39-2C10-A05D24DF0CC4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is NP-Hard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FB10E996-4FA5-3887-5166-57E6F5BCA99C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Why ?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A0236344-7EC5-041F-682E-88225D4E2E8A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Why it's NP-Hard ?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68E6D1F7-42EB-2B24-76C3-99BD4F3AB0C0}"/>
              </a:ext>
            </a:extLst>
          </p:cNvPr>
          <p:cNvSpPr txBox="1">
            <a:spLocks/>
          </p:cNvSpPr>
          <p:nvPr/>
        </p:nvSpPr>
        <p:spPr>
          <a:xfrm>
            <a:off x="1348197" y="4196445"/>
            <a:ext cx="7520678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It’s as hard or harder than all problems in NP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587C1FF8-95D4-BAD6-7CD1-0842D09A9091}"/>
              </a:ext>
            </a:extLst>
          </p:cNvPr>
          <p:cNvSpPr txBox="1">
            <a:spLocks/>
          </p:cNvSpPr>
          <p:nvPr/>
        </p:nvSpPr>
        <p:spPr>
          <a:xfrm>
            <a:off x="1348197" y="5037493"/>
            <a:ext cx="1053706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You can't just check if a solution is valid quickly. You need to explore many possible routes to find the shortest one.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063342E-A9B0-DF76-6EA4-CF0901DD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94" y="2277150"/>
            <a:ext cx="1999858" cy="18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4A097-21A7-D49E-1DD2-47439559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929FE4-45FF-425D-224E-91B6976C9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F4CD94BA-6351-B474-A54D-0E16768C5036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9E75A95D-337E-E0DD-B7E5-FD8DCCD046EF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9B540057-3D95-D660-41D5-380B42C79C5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D62E0769-0BF5-CF94-3E41-B096198A19ED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53684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990FC9E-C153-F163-E2E7-A5C4347EC2CE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8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CE5A81BE-65B1-EB0A-956E-DAFE22A81F6B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Real-World Applications of TSP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F47F1AF6-A3E4-312E-202F-253787A97009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A563896E-426F-8A1B-58BC-99BE7AA88C48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Applications of the Traveling Salesman Problem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8A2AF5-9E1B-7C32-5473-E6B033CC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52" y="2862159"/>
            <a:ext cx="1805451" cy="1634437"/>
          </a:xfrm>
          <a:prstGeom prst="rect">
            <a:avLst/>
          </a:prstGeom>
        </p:spPr>
      </p:pic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CE20B917-B8D5-4EF6-61F7-665335C237DA}"/>
              </a:ext>
            </a:extLst>
          </p:cNvPr>
          <p:cNvSpPr txBox="1">
            <a:spLocks/>
          </p:cNvSpPr>
          <p:nvPr/>
        </p:nvSpPr>
        <p:spPr>
          <a:xfrm>
            <a:off x="1185551" y="4552960"/>
            <a:ext cx="453109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Logistics and Delivery Routing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BC70F9DF-2A44-18A3-25B5-2C02D2B81B2B}"/>
              </a:ext>
            </a:extLst>
          </p:cNvPr>
          <p:cNvSpPr txBox="1">
            <a:spLocks/>
          </p:cNvSpPr>
          <p:nvPr/>
        </p:nvSpPr>
        <p:spPr>
          <a:xfrm>
            <a:off x="962174" y="5303032"/>
            <a:ext cx="439912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How delivery companies optimize routes.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C66A83F-26BB-FCDC-300A-4F3261D59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421" y="2470982"/>
            <a:ext cx="1715900" cy="1988382"/>
          </a:xfrm>
          <a:prstGeom prst="rect">
            <a:avLst/>
          </a:prstGeom>
        </p:spPr>
      </p:pic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EBFF5235-421C-F3D5-0CD7-DEA559B516F5}"/>
              </a:ext>
            </a:extLst>
          </p:cNvPr>
          <p:cNvSpPr txBox="1">
            <a:spLocks/>
          </p:cNvSpPr>
          <p:nvPr/>
        </p:nvSpPr>
        <p:spPr>
          <a:xfrm>
            <a:off x="7332517" y="4514240"/>
            <a:ext cx="453109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Circuit Board Design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8185F279-D165-AE38-F551-EB32268CB654}"/>
              </a:ext>
            </a:extLst>
          </p:cNvPr>
          <p:cNvSpPr txBox="1">
            <a:spLocks/>
          </p:cNvSpPr>
          <p:nvPr/>
        </p:nvSpPr>
        <p:spPr>
          <a:xfrm>
            <a:off x="6450342" y="5264790"/>
            <a:ext cx="508185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Minimizing the path in manufacturing processes.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68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16575-AB15-A8F2-31E6-76B6346D5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2A8504B-5AE5-9739-A628-84E3D5687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334F8536-38B3-84E9-E987-7486C898887E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E58C0C3D-8F83-6D96-8D5B-CBC0F75281F5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ADA31DE-DBFB-1D3E-D6D0-D34F67D64D75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FC147E8E-C1D5-A466-313C-94637680AF47}"/>
              </a:ext>
            </a:extLst>
          </p:cNvPr>
          <p:cNvSpPr txBox="1">
            <a:spLocks/>
          </p:cNvSpPr>
          <p:nvPr/>
        </p:nvSpPr>
        <p:spPr>
          <a:xfrm>
            <a:off x="5958066" y="6444512"/>
            <a:ext cx="56155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35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32800333-C43A-1D39-1D17-DCFA6FEFCD00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8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E73F4DE4-AB1E-308D-B1C9-275C4D41FD71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Real-World Applications of TSP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48D0879F-65AE-C7C7-3F6D-DDCDC1347AD2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AF8F28CF-36E7-AF32-77EF-14CB259878F3}"/>
              </a:ext>
            </a:extLst>
          </p:cNvPr>
          <p:cNvSpPr txBox="1">
            <a:spLocks/>
          </p:cNvSpPr>
          <p:nvPr/>
        </p:nvSpPr>
        <p:spPr>
          <a:xfrm>
            <a:off x="789555" y="1648302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Applications of the Traveling Salesman Problem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C8059C75-2631-A265-FBE4-BD16A38E9DFB}"/>
              </a:ext>
            </a:extLst>
          </p:cNvPr>
          <p:cNvSpPr txBox="1">
            <a:spLocks/>
          </p:cNvSpPr>
          <p:nvPr/>
        </p:nvSpPr>
        <p:spPr>
          <a:xfrm>
            <a:off x="1031564" y="4530933"/>
            <a:ext cx="453109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Space Exploration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2835BA37-E6F1-4F7D-DB92-D13236D5662C}"/>
              </a:ext>
            </a:extLst>
          </p:cNvPr>
          <p:cNvSpPr txBox="1">
            <a:spLocks/>
          </p:cNvSpPr>
          <p:nvPr/>
        </p:nvSpPr>
        <p:spPr>
          <a:xfrm>
            <a:off x="962174" y="5303032"/>
            <a:ext cx="477948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Finds the shortest path to conserve battery and avoid hazards.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Google Shape;596;p53">
            <a:extLst>
              <a:ext uri="{FF2B5EF4-FFF2-40B4-BE49-F238E27FC236}">
                <a16:creationId xmlns:a16="http://schemas.microsoft.com/office/drawing/2014/main" id="{9C95DD7F-7D15-FB01-F978-A00D2C2B9411}"/>
              </a:ext>
            </a:extLst>
          </p:cNvPr>
          <p:cNvSpPr txBox="1">
            <a:spLocks/>
          </p:cNvSpPr>
          <p:nvPr/>
        </p:nvSpPr>
        <p:spPr>
          <a:xfrm>
            <a:off x="7001106" y="4526030"/>
            <a:ext cx="4531092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Military &amp; Defense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0F1A61D4-574F-0228-8940-8B5A41ED9FA6}"/>
              </a:ext>
            </a:extLst>
          </p:cNvPr>
          <p:cNvSpPr txBox="1">
            <a:spLocks/>
          </p:cNvSpPr>
          <p:nvPr/>
        </p:nvSpPr>
        <p:spPr>
          <a:xfrm>
            <a:off x="6450342" y="5264790"/>
            <a:ext cx="508185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Coordinates drones to avoid overlap and finish 3x faster.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4E8135D-F8B0-D29F-D86C-3356F521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79" y="2584225"/>
            <a:ext cx="3087261" cy="209038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851C3F1-79B4-6A0C-7CC6-66A90BB3B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62" y="2396638"/>
            <a:ext cx="3359223" cy="227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4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769F4-32AE-0030-B550-1DEC334B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15A21B3-A853-CDDB-EAD9-8CC661514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41F8D728-53B0-E45C-7B09-CE04C49F521C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316C5334-9008-24E6-9883-E294E91875C0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5DA5A033-0527-C280-C9AC-A95DAC41B6C0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108337CC-A90F-45BC-D404-8F6364EC5B45}"/>
              </a:ext>
            </a:extLst>
          </p:cNvPr>
          <p:cNvSpPr txBox="1">
            <a:spLocks/>
          </p:cNvSpPr>
          <p:nvPr/>
        </p:nvSpPr>
        <p:spPr>
          <a:xfrm>
            <a:off x="6012236" y="6449247"/>
            <a:ext cx="487417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36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310D97FB-D4A1-B99B-8389-D84341607688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DD9714F9-A8B0-B5C7-8ED7-1292F8F6581C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How Can We Solve the TSP?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CA23A5C-B583-9F4E-898F-25960D18ECCB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Solve 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A52646B4-47DD-B4B6-F2BB-0A4A99B97367}"/>
              </a:ext>
            </a:extLst>
          </p:cNvPr>
          <p:cNvSpPr txBox="1">
            <a:spLocks/>
          </p:cNvSpPr>
          <p:nvPr/>
        </p:nvSpPr>
        <p:spPr>
          <a:xfrm>
            <a:off x="754385" y="2062048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There are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3 main categories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of methods used to tackle the Traveling Salesman Problem (TSP), each with its own trade-off between accuracy and speed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0F385B-F566-153D-50CE-F494B6399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5" y="3330424"/>
            <a:ext cx="11517332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2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AAE6-D04F-6A58-F275-8410ECDF6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FEC2C0-1FCF-F44F-D694-9A7A643E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18" y="-71582"/>
            <a:ext cx="12422909" cy="7001164"/>
          </a:xfrm>
          <a:prstGeom prst="rect">
            <a:avLst/>
          </a:prstGeom>
        </p:spPr>
      </p:pic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02EE271D-0256-D9CD-443B-717F42C929CC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21108A0-8C80-07B7-5C93-6FC1D2094EB5}"/>
              </a:ext>
            </a:extLst>
          </p:cNvPr>
          <p:cNvSpPr/>
          <p:nvPr/>
        </p:nvSpPr>
        <p:spPr>
          <a:xfrm rot="10800000" flipH="1">
            <a:off x="5585868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7228D384-A4BA-246C-2D7D-1BC6F43218C2}"/>
              </a:ext>
            </a:extLst>
          </p:cNvPr>
          <p:cNvSpPr txBox="1">
            <a:spLocks/>
          </p:cNvSpPr>
          <p:nvPr/>
        </p:nvSpPr>
        <p:spPr>
          <a:xfrm>
            <a:off x="5763375" y="6449247"/>
            <a:ext cx="610922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37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25;p97">
            <a:extLst>
              <a:ext uri="{FF2B5EF4-FFF2-40B4-BE49-F238E27FC236}">
                <a16:creationId xmlns:a16="http://schemas.microsoft.com/office/drawing/2014/main" id="{286AB1C7-BC11-2375-EEA4-84F52843E504}"/>
              </a:ext>
            </a:extLst>
          </p:cNvPr>
          <p:cNvSpPr txBox="1"/>
          <p:nvPr/>
        </p:nvSpPr>
        <p:spPr>
          <a:xfrm>
            <a:off x="1776697" y="740436"/>
            <a:ext cx="9658869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- Sahel Region Example</a:t>
            </a:r>
          </a:p>
        </p:txBody>
      </p:sp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110ECBD6-5E0E-A493-A10A-8C7033DE6726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81FB6EF4-6E30-683F-F5FF-B474B7C78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5503" y="135506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D3EF-FBA0-3D99-4320-4B6787FF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2146ED-494D-8AE8-2930-B357C3BE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56" y="2777108"/>
            <a:ext cx="9212281" cy="38239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47F97EF-1AF8-A552-25F2-2261074D7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BDD7E76D-3688-7877-8174-3B14B28C806C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641DA0CF-9D60-52CB-3BCF-892B54E6385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E2A13008-1B41-4831-4B9F-AEFC50827435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DA853EF-4E2B-446C-3445-A29CDA5A4D63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80A83835-0BD3-DD5A-867A-996071062CC2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A99ECEAC-1519-1C1D-3FFD-3C5424C17B27}"/>
              </a:ext>
            </a:extLst>
          </p:cNvPr>
          <p:cNvSpPr txBox="1"/>
          <p:nvPr/>
        </p:nvSpPr>
        <p:spPr>
          <a:xfrm>
            <a:off x="1654940" y="738759"/>
            <a:ext cx="719107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Introduction to Graph Theory Basics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3A9927C8-B1C5-074C-9804-DA07565D68D6}"/>
              </a:ext>
            </a:extLst>
          </p:cNvPr>
          <p:cNvSpPr txBox="1">
            <a:spLocks/>
          </p:cNvSpPr>
          <p:nvPr/>
        </p:nvSpPr>
        <p:spPr>
          <a:xfrm>
            <a:off x="789555" y="1856644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There are different types of graphs, depending on how the edges behave and what they represent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C46A99C-B7EC-1C1E-B11E-67F9EBA0A365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Types of Graphs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13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3D042-E4BA-8AD4-56A8-97819F39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0C6CCF-5497-B5C9-73A2-D3A9E3D1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6CC59B67-928D-9148-933D-3329BAA53365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59187687-17EB-0046-DEE9-E97D2D71D607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6D9A83C-DE2F-37AC-660A-06938297972D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BDA049A8-80AD-0BFC-41D1-BBCBA15E3096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9977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90ACDAC9-3199-7064-DCA1-E0FD8B13842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9220D5FA-8D51-B78E-4B4B-71A99CA78061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- Sahel Region Example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9C959852-7AEC-317C-A1DC-0E688A8FCBD6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C2054"/>
                </a:solidFill>
                <a:latin typeface="Montserrat" panose="00000500000000000000" pitchFamily="2" charset="0"/>
              </a:rPr>
              <a:t>Analysis for Brute Force 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E1F8DC41-224A-0FC5-C70C-CE35555D1584}"/>
              </a:ext>
            </a:extLst>
          </p:cNvPr>
          <p:cNvSpPr txBox="1">
            <a:spLocks/>
          </p:cNvSpPr>
          <p:nvPr/>
        </p:nvSpPr>
        <p:spPr>
          <a:xfrm>
            <a:off x="754385" y="2574549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We generate all permutations of the cities and calculate the total distance for each permutation.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2CB209B6-A3A5-4F7B-2ECE-16E2AD3ECDCD}"/>
              </a:ext>
            </a:extLst>
          </p:cNvPr>
          <p:cNvSpPr txBox="1">
            <a:spLocks/>
          </p:cNvSpPr>
          <p:nvPr/>
        </p:nvSpPr>
        <p:spPr>
          <a:xfrm>
            <a:off x="274913" y="1791679"/>
            <a:ext cx="317488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Code Overview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236D4ED-3E03-BEFD-1DEC-1E3623C8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896" y="3508858"/>
            <a:ext cx="2597634" cy="25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E09DE-C839-EE0A-07D6-53828F0E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59D07C6-2AD9-6D2B-862F-5B8E6453C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8D63F2F8-E522-7F31-8A36-76087F63B51F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BB50DA6-EF53-347E-B820-582F982137A8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0B5A53B-8790-ED67-9F20-CA6B35A0E203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ED2E5FF4-1943-AFFC-C318-CF8FE8973108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75060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39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84DC336B-0611-223B-2016-B66269E56D8E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14ED0044-8CE2-0707-177D-9F1BAD22C449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- Sahel Region Example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024EFB05-3D9C-3FD8-6531-A2C3847D99BC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C2054"/>
                </a:solidFill>
                <a:latin typeface="Montserrat" panose="00000500000000000000" pitchFamily="2" charset="0"/>
              </a:rPr>
              <a:t>Analysis for Brute Force 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B4A7A088-F6A8-89E0-FA6A-8B1D2EF81C19}"/>
              </a:ext>
            </a:extLst>
          </p:cNvPr>
          <p:cNvSpPr txBox="1">
            <a:spLocks/>
          </p:cNvSpPr>
          <p:nvPr/>
        </p:nvSpPr>
        <p:spPr>
          <a:xfrm>
            <a:off x="274913" y="1791679"/>
            <a:ext cx="317488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How It Works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A105A3-DA64-379E-5A2A-9D2627968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07" y="1920781"/>
            <a:ext cx="5486799" cy="44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18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2162-7F26-2A20-93DD-9455DAB2D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2F53BA9-9ADB-5D45-0352-646B48366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C3974834-B382-1627-7A18-05249F37C7D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83AC8F5-94D0-0BCF-B3B7-5A3212B21511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F6E5F143-6DA0-4CDB-11FA-82CEC4F50B3A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D776DDEC-161C-34DE-C263-C3568FC5412C}"/>
              </a:ext>
            </a:extLst>
          </p:cNvPr>
          <p:cNvSpPr txBox="1">
            <a:spLocks/>
          </p:cNvSpPr>
          <p:nvPr/>
        </p:nvSpPr>
        <p:spPr>
          <a:xfrm>
            <a:off x="6012236" y="6449247"/>
            <a:ext cx="487417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F02A852B-43D2-5EE0-3F3E-ACF7E379FEB2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C896604B-D6E4-0AF1-E293-477A22C31252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- Sahel Region Example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BA2114DD-4F3F-CC48-6941-5FB267FC27D6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C2054"/>
                </a:solidFill>
                <a:latin typeface="Montserrat" panose="00000500000000000000" pitchFamily="2" charset="0"/>
              </a:rPr>
              <a:t>Analysis for Brute Force 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D9A5D584-095C-0ABD-0025-0CA0DF278C36}"/>
              </a:ext>
            </a:extLst>
          </p:cNvPr>
          <p:cNvSpPr txBox="1">
            <a:spLocks/>
          </p:cNvSpPr>
          <p:nvPr/>
        </p:nvSpPr>
        <p:spPr>
          <a:xfrm>
            <a:off x="149389" y="1840112"/>
            <a:ext cx="468897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Analysis of Time Complexity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BCA21AF9-A162-A521-B47A-3A5022DE7A9A}"/>
              </a:ext>
            </a:extLst>
          </p:cNvPr>
          <p:cNvSpPr txBox="1">
            <a:spLocks/>
          </p:cNvSpPr>
          <p:nvPr/>
        </p:nvSpPr>
        <p:spPr>
          <a:xfrm>
            <a:off x="536407" y="2646130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Generating Permutations :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number of permutations for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n cities in n!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For 4 cities, the number of permutations is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4! = 24.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Google Shape;596;p53">
            <a:extLst>
              <a:ext uri="{FF2B5EF4-FFF2-40B4-BE49-F238E27FC236}">
                <a16:creationId xmlns:a16="http://schemas.microsoft.com/office/drawing/2014/main" id="{00A4C51B-62B5-EC28-3A68-626F4CBA6A7A}"/>
              </a:ext>
            </a:extLst>
          </p:cNvPr>
          <p:cNvSpPr txBox="1">
            <a:spLocks/>
          </p:cNvSpPr>
          <p:nvPr/>
        </p:nvSpPr>
        <p:spPr>
          <a:xfrm>
            <a:off x="536407" y="3771307"/>
            <a:ext cx="10400959" cy="13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Calculating the Distance 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: For each permutation, calculating the total distance involves summing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n distances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. So, the time complexity for calculating the distance for each permutation is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O(n) = O(4)</a:t>
            </a:r>
            <a:endParaRPr lang="en" sz="20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4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7F47F-FF8A-75C7-44A1-6C35C88E4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CB3FFE0-0FFC-62D0-5DCB-62CA1D1F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AA2C232D-C639-A871-D587-C0E266FAA5E7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05EFEFB3-4B60-0AF9-768B-DE2E0A2A9AA6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F5FA7F3E-6824-675E-F5A5-7AAEC9686F1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27D7ABFC-0510-9DE4-3D13-92D2CC3722A0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41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A68C30E8-99B3-C5D5-3001-F2C5685DB44A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9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36674540-4C9A-D26E-AFF3-7DDC1FD13AD3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Brute Force Approach for TSP - Sahel Region Example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61F3F8E0-4FD7-405E-4305-BE589E4AB886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solidFill>
                  <a:srgbClr val="0C2054"/>
                </a:solidFill>
                <a:latin typeface="Montserrat" panose="00000500000000000000" pitchFamily="2" charset="0"/>
              </a:rPr>
              <a:t>Analysis for Brute Force TSP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B3B820BD-02D9-5638-B85C-233CF749F767}"/>
              </a:ext>
            </a:extLst>
          </p:cNvPr>
          <p:cNvSpPr txBox="1">
            <a:spLocks/>
          </p:cNvSpPr>
          <p:nvPr/>
        </p:nvSpPr>
        <p:spPr>
          <a:xfrm>
            <a:off x="149389" y="1840112"/>
            <a:ext cx="468897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Analysis of Time Complexity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A0B7CB8C-55B3-5F20-195B-B02A4F016BCD}"/>
              </a:ext>
            </a:extLst>
          </p:cNvPr>
          <p:cNvSpPr txBox="1">
            <a:spLocks/>
          </p:cNvSpPr>
          <p:nvPr/>
        </p:nvSpPr>
        <p:spPr>
          <a:xfrm>
            <a:off x="652521" y="4686874"/>
            <a:ext cx="11369312" cy="186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C2054"/>
                </a:solidFill>
                <a:latin typeface="Montserrat" panose="00000500000000000000" pitchFamily="2" charset="0"/>
              </a:rPr>
              <a:t>The total time complexity of this </a:t>
            </a:r>
            <a:r>
              <a:rPr lang="en-US" sz="1800" b="1" dirty="0">
                <a:solidFill>
                  <a:srgbClr val="0C2054"/>
                </a:solidFill>
                <a:latin typeface="Montserrat" panose="00000500000000000000" pitchFamily="2" charset="0"/>
              </a:rPr>
              <a:t>brute-force approach is O(n! * n) which grows factorially as n increases</a:t>
            </a:r>
            <a:r>
              <a:rPr lang="en-US" sz="1800" dirty="0">
                <a:solidFill>
                  <a:srgbClr val="0C2054"/>
                </a:solidFill>
                <a:latin typeface="Montserrat" panose="00000500000000000000" pitchFamily="2" charset="0"/>
              </a:rPr>
              <a:t>. For the current example  ( n = 4 ) the computation is feasible, but for larger datasets (e.g., 10 cities), the number of permutations ( 10! = 3,628,800) becomes very large.</a:t>
            </a:r>
            <a:endParaRPr lang="en" sz="18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616BB8F-0F47-27EB-CBFA-B258C9A66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69" y="2655974"/>
            <a:ext cx="3866531" cy="21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88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D578-CC6E-5933-9399-95B10A82F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0063CF-E04B-DC80-C6B8-FCF632996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168B419C-B09D-AE91-9F11-4F243833F45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5BFF3F23-7692-849B-4690-974A0FE6C9B2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89182D9F-B692-01FB-2F4E-3C95EE86740D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78F5609A-BFDA-7A75-2151-C2CBB9413A48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83010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42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794D88AE-43DA-C4B5-087C-EB30247969D4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06C9114D-120A-C61B-580E-80BECF9E9E49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Variants and Extensions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22B0C27C-1519-3F92-8175-27DEFCA2777F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Exploring the Many Faces of the Problem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3CA0FCDE-F2F7-016E-764B-951CE573DDEF}"/>
              </a:ext>
            </a:extLst>
          </p:cNvPr>
          <p:cNvSpPr txBox="1">
            <a:spLocks/>
          </p:cNvSpPr>
          <p:nvPr/>
        </p:nvSpPr>
        <p:spPr>
          <a:xfrm>
            <a:off x="67497" y="1640067"/>
            <a:ext cx="317488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TSP Variants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38B0850F-EC82-3ECB-9686-57721990BF1D}"/>
              </a:ext>
            </a:extLst>
          </p:cNvPr>
          <p:cNvSpPr txBox="1">
            <a:spLocks/>
          </p:cNvSpPr>
          <p:nvPr/>
        </p:nvSpPr>
        <p:spPr>
          <a:xfrm>
            <a:off x="754385" y="2118280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SP isn’t just one problem there are several variations that add different twists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68A77F93-C4E6-4F41-F022-752873FAC08D}"/>
              </a:ext>
            </a:extLst>
          </p:cNvPr>
          <p:cNvSpPr txBox="1">
            <a:spLocks/>
          </p:cNvSpPr>
          <p:nvPr/>
        </p:nvSpPr>
        <p:spPr>
          <a:xfrm>
            <a:off x="883678" y="4570449"/>
            <a:ext cx="348378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Asymmetric TSP (ATSP)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E1BBA3CA-04CB-4451-0388-E1C4BD095A30}"/>
              </a:ext>
            </a:extLst>
          </p:cNvPr>
          <p:cNvSpPr txBox="1">
            <a:spLocks/>
          </p:cNvSpPr>
          <p:nvPr/>
        </p:nvSpPr>
        <p:spPr>
          <a:xfrm>
            <a:off x="594706" y="5322789"/>
            <a:ext cx="423392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Distances between cities aren’t the same in both directions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772B1DA-5EF2-460E-7F26-DB37379D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56" y="3071621"/>
            <a:ext cx="1535262" cy="1535262"/>
          </a:xfrm>
          <a:prstGeom prst="rect">
            <a:avLst/>
          </a:prstGeom>
        </p:spPr>
      </p:pic>
      <p:sp>
        <p:nvSpPr>
          <p:cNvPr id="20" name="Google Shape;596;p53">
            <a:extLst>
              <a:ext uri="{FF2B5EF4-FFF2-40B4-BE49-F238E27FC236}">
                <a16:creationId xmlns:a16="http://schemas.microsoft.com/office/drawing/2014/main" id="{BAC17704-0034-796A-BCF5-9AE4D575586B}"/>
              </a:ext>
            </a:extLst>
          </p:cNvPr>
          <p:cNvSpPr txBox="1">
            <a:spLocks/>
          </p:cNvSpPr>
          <p:nvPr/>
        </p:nvSpPr>
        <p:spPr>
          <a:xfrm>
            <a:off x="6495247" y="4595524"/>
            <a:ext cx="348378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Multiple TSP (MTSP)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Google Shape;596;p53">
            <a:extLst>
              <a:ext uri="{FF2B5EF4-FFF2-40B4-BE49-F238E27FC236}">
                <a16:creationId xmlns:a16="http://schemas.microsoft.com/office/drawing/2014/main" id="{FFDB847C-CC11-B67D-10C6-C2811900867A}"/>
              </a:ext>
            </a:extLst>
          </p:cNvPr>
          <p:cNvSpPr txBox="1">
            <a:spLocks/>
          </p:cNvSpPr>
          <p:nvPr/>
        </p:nvSpPr>
        <p:spPr>
          <a:xfrm>
            <a:off x="5563303" y="5378394"/>
            <a:ext cx="521642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More than one salesman, where each salesman starts from a different city.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2BE8C45-F09F-12A0-C35C-4D8BC5A99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67" y="2932722"/>
            <a:ext cx="1818104" cy="18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5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A310-F081-664C-62DC-669966ACC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959193-9440-E34B-C0DB-4CB40171A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C5B91A04-6515-2C40-17F7-04AEAA773DB0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9DFE937-692D-8F6B-C033-1469A821E1EF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AB93A3FE-F06B-C18D-6F21-78E9A6ED77A7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783E39A9-9845-D34E-D02C-C3A43213A0B4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75060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43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C80F8989-E450-A10E-E1B0-DE72D3F447F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10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19A5B146-38D3-A470-1275-3246914EFEE2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TSP Variants and Extensions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290B5294-0C10-6B65-556C-EA4C8775DA27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Exploring the Many Faces of the Problem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62814162-EC5E-2466-C7F8-620B73BD7966}"/>
              </a:ext>
            </a:extLst>
          </p:cNvPr>
          <p:cNvSpPr txBox="1">
            <a:spLocks/>
          </p:cNvSpPr>
          <p:nvPr/>
        </p:nvSpPr>
        <p:spPr>
          <a:xfrm>
            <a:off x="67497" y="1640067"/>
            <a:ext cx="317488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TSP Variants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FFF740AD-A5A4-542E-697A-AEFAE4E71109}"/>
              </a:ext>
            </a:extLst>
          </p:cNvPr>
          <p:cNvSpPr txBox="1">
            <a:spLocks/>
          </p:cNvSpPr>
          <p:nvPr/>
        </p:nvSpPr>
        <p:spPr>
          <a:xfrm>
            <a:off x="754385" y="2118280"/>
            <a:ext cx="10400959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SP isn’t just one problem there are several variations that add different twists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9EDE92AD-AB74-808A-6DA9-5A8A5431F33D}"/>
              </a:ext>
            </a:extLst>
          </p:cNvPr>
          <p:cNvSpPr txBox="1">
            <a:spLocks/>
          </p:cNvSpPr>
          <p:nvPr/>
        </p:nvSpPr>
        <p:spPr>
          <a:xfrm>
            <a:off x="4723562" y="4570449"/>
            <a:ext cx="202541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Bounded TSP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F4DEFC26-EF8E-2043-4DF9-3BE11BB26A49}"/>
              </a:ext>
            </a:extLst>
          </p:cNvPr>
          <p:cNvSpPr txBox="1">
            <a:spLocks/>
          </p:cNvSpPr>
          <p:nvPr/>
        </p:nvSpPr>
        <p:spPr>
          <a:xfrm>
            <a:off x="3590613" y="5322789"/>
            <a:ext cx="423392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Limiting the number of cities to visit in the path.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57CC48-25C1-CAE0-0D04-D78BC958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22" y="3079574"/>
            <a:ext cx="3222782" cy="16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22F0-C5EA-CE85-A3E1-00AF45D2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1EC18B-3432-6733-C521-E51DEB528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05E35BED-3788-A172-4320-0017040F508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A43421D5-9923-6C26-618B-053ACD06D8DB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6637C879-28D9-40A9-D212-54F8A9761943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4735981E-D21C-6144-CA64-FE791FB0DB63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57391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44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0C7E61E6-1AFF-4426-12E1-11D3DD1CC864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A807F0E7-3E14-4338-A8F9-0BBC26A9367E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Future Directions and Challenges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599EA174-5CCE-F8E0-B41F-DE03798AD887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Research Directions and Open Challenges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Google Shape;596;p53">
            <a:extLst>
              <a:ext uri="{FF2B5EF4-FFF2-40B4-BE49-F238E27FC236}">
                <a16:creationId xmlns:a16="http://schemas.microsoft.com/office/drawing/2014/main" id="{3BC0CA60-F7F9-1D15-B19F-E31A06893917}"/>
              </a:ext>
            </a:extLst>
          </p:cNvPr>
          <p:cNvSpPr txBox="1">
            <a:spLocks/>
          </p:cNvSpPr>
          <p:nvPr/>
        </p:nvSpPr>
        <p:spPr>
          <a:xfrm>
            <a:off x="67497" y="1640067"/>
            <a:ext cx="7272607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Research Directions and Open Challenges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9C079708-D989-B293-82C0-EA25ECBB245A}"/>
              </a:ext>
            </a:extLst>
          </p:cNvPr>
          <p:cNvSpPr txBox="1">
            <a:spLocks/>
          </p:cNvSpPr>
          <p:nvPr/>
        </p:nvSpPr>
        <p:spPr>
          <a:xfrm>
            <a:off x="805787" y="2398813"/>
            <a:ext cx="108661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let's explore where innovation is happening and what challenges still stand in the way TSP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34C5D9E7-0684-149F-0210-B2547AAF70B4}"/>
              </a:ext>
            </a:extLst>
          </p:cNvPr>
          <p:cNvSpPr txBox="1">
            <a:spLocks/>
          </p:cNvSpPr>
          <p:nvPr/>
        </p:nvSpPr>
        <p:spPr>
          <a:xfrm>
            <a:off x="787416" y="4560600"/>
            <a:ext cx="341742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Quantum Computing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Google Shape;596;p53">
            <a:extLst>
              <a:ext uri="{FF2B5EF4-FFF2-40B4-BE49-F238E27FC236}">
                <a16:creationId xmlns:a16="http://schemas.microsoft.com/office/drawing/2014/main" id="{EC85673D-86F0-B842-5F5C-9BC1B57D2DEB}"/>
              </a:ext>
            </a:extLst>
          </p:cNvPr>
          <p:cNvSpPr txBox="1">
            <a:spLocks/>
          </p:cNvSpPr>
          <p:nvPr/>
        </p:nvSpPr>
        <p:spPr>
          <a:xfrm>
            <a:off x="787416" y="5319346"/>
            <a:ext cx="371550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Limiting the number of node to visit in the path.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7CEB25-DB6F-D0F0-59CB-F9E395C14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939" y="3485453"/>
            <a:ext cx="1330151" cy="1195641"/>
          </a:xfrm>
          <a:prstGeom prst="rect">
            <a:avLst/>
          </a:prstGeom>
        </p:spPr>
      </p:pic>
      <p:sp>
        <p:nvSpPr>
          <p:cNvPr id="16" name="Google Shape;596;p53">
            <a:extLst>
              <a:ext uri="{FF2B5EF4-FFF2-40B4-BE49-F238E27FC236}">
                <a16:creationId xmlns:a16="http://schemas.microsoft.com/office/drawing/2014/main" id="{2B6D4BD3-9B27-1438-C247-4D3655AC137D}"/>
              </a:ext>
            </a:extLst>
          </p:cNvPr>
          <p:cNvSpPr txBox="1">
            <a:spLocks/>
          </p:cNvSpPr>
          <p:nvPr/>
        </p:nvSpPr>
        <p:spPr>
          <a:xfrm>
            <a:off x="4405792" y="4595382"/>
            <a:ext cx="341742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Real-Time TSP Solutions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596;p53">
            <a:extLst>
              <a:ext uri="{FF2B5EF4-FFF2-40B4-BE49-F238E27FC236}">
                <a16:creationId xmlns:a16="http://schemas.microsoft.com/office/drawing/2014/main" id="{B852EAB5-72F7-F201-BE7A-90FD37BF23B2}"/>
              </a:ext>
            </a:extLst>
          </p:cNvPr>
          <p:cNvSpPr txBox="1">
            <a:spLocks/>
          </p:cNvSpPr>
          <p:nvPr/>
        </p:nvSpPr>
        <p:spPr>
          <a:xfrm>
            <a:off x="4405792" y="5354128"/>
            <a:ext cx="3715503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Need for faster algorithms in real-time applications.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13E2848-6CC6-4EEB-F88E-B06B34189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61" y="3535858"/>
            <a:ext cx="1330151" cy="1192738"/>
          </a:xfrm>
          <a:prstGeom prst="rect">
            <a:avLst/>
          </a:prstGeom>
        </p:spPr>
      </p:pic>
      <p:sp>
        <p:nvSpPr>
          <p:cNvPr id="20" name="Google Shape;596;p53">
            <a:extLst>
              <a:ext uri="{FF2B5EF4-FFF2-40B4-BE49-F238E27FC236}">
                <a16:creationId xmlns:a16="http://schemas.microsoft.com/office/drawing/2014/main" id="{E693F93E-310F-108F-3ABC-4CA4B2203E60}"/>
              </a:ext>
            </a:extLst>
          </p:cNvPr>
          <p:cNvSpPr txBox="1">
            <a:spLocks/>
          </p:cNvSpPr>
          <p:nvPr/>
        </p:nvSpPr>
        <p:spPr>
          <a:xfrm>
            <a:off x="8213812" y="4537687"/>
            <a:ext cx="341742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Hybrid Algorithms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Google Shape;596;p53">
            <a:extLst>
              <a:ext uri="{FF2B5EF4-FFF2-40B4-BE49-F238E27FC236}">
                <a16:creationId xmlns:a16="http://schemas.microsoft.com/office/drawing/2014/main" id="{3325F2C6-5429-FE6E-4A1F-8E8ADD104DDA}"/>
              </a:ext>
            </a:extLst>
          </p:cNvPr>
          <p:cNvSpPr txBox="1">
            <a:spLocks/>
          </p:cNvSpPr>
          <p:nvPr/>
        </p:nvSpPr>
        <p:spPr>
          <a:xfrm>
            <a:off x="8213812" y="5354128"/>
            <a:ext cx="3808021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Exact algorithms with heuristics for better results.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746BDE4-C834-EF65-65C0-C53188E6A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200" y="3461440"/>
            <a:ext cx="1956766" cy="12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48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B89AA-535E-88D4-F0CC-DCE9A061C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2A254832-4844-584E-CA9C-BF6668B08A38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D082F2BC-2CCF-81E6-D394-0FA99DE5C459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1B2D389D-FF2B-5FAE-C92A-936266818E3B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CA7F63CC-A066-3492-0AE8-E5F08AAF084E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536844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45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B20BC47A-0408-9760-EABD-0F984BE525C2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12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2359A530-0BA7-B49C-9472-E08AB378C64C}"/>
              </a:ext>
            </a:extLst>
          </p:cNvPr>
          <p:cNvSpPr txBox="1"/>
          <p:nvPr/>
        </p:nvSpPr>
        <p:spPr>
          <a:xfrm>
            <a:off x="1654940" y="738759"/>
            <a:ext cx="99655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64538D23-B456-54CC-01BB-BA3719638056}"/>
              </a:ext>
            </a:extLst>
          </p:cNvPr>
          <p:cNvSpPr txBox="1">
            <a:spLocks/>
          </p:cNvSpPr>
          <p:nvPr/>
        </p:nvSpPr>
        <p:spPr>
          <a:xfrm>
            <a:off x="1654939" y="1165958"/>
            <a:ext cx="7358432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Conclusion TSP problem</a:t>
            </a:r>
            <a:endParaRPr lang="en-US" sz="16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Google Shape;596;p53">
            <a:extLst>
              <a:ext uri="{FF2B5EF4-FFF2-40B4-BE49-F238E27FC236}">
                <a16:creationId xmlns:a16="http://schemas.microsoft.com/office/drawing/2014/main" id="{D78C50AF-B855-32BE-B70B-2CAE9CDEE7DF}"/>
              </a:ext>
            </a:extLst>
          </p:cNvPr>
          <p:cNvSpPr txBox="1">
            <a:spLocks/>
          </p:cNvSpPr>
          <p:nvPr/>
        </p:nvSpPr>
        <p:spPr>
          <a:xfrm>
            <a:off x="805787" y="4652217"/>
            <a:ext cx="10866115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Traveling Salesman Problem is a classic challenge in optimization, with many variations and real-world applications. While solving it optimally is computationally intense, ongoing research is pushing boundaries with new algorithms and techniques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123A90ED-213D-81DC-B538-C38B6B844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8646" y="1925715"/>
            <a:ext cx="4000133" cy="20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40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D712B6B-F594-9ED8-4241-B2619818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67BBCD97-5EB5-41AF-D022-53169F15897D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F1F175C4-9D23-F857-EF3A-B7F86CA3AF74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96;p53">
            <a:extLst>
              <a:ext uri="{FF2B5EF4-FFF2-40B4-BE49-F238E27FC236}">
                <a16:creationId xmlns:a16="http://schemas.microsoft.com/office/drawing/2014/main" id="{383FFD7C-1D8A-29A9-A861-B2E1B3A9B123}"/>
              </a:ext>
            </a:extLst>
          </p:cNvPr>
          <p:cNvSpPr txBox="1">
            <a:spLocks/>
          </p:cNvSpPr>
          <p:nvPr/>
        </p:nvSpPr>
        <p:spPr>
          <a:xfrm>
            <a:off x="1737517" y="2790379"/>
            <a:ext cx="4218117" cy="10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" sz="3200" dirty="0">
                <a:solidFill>
                  <a:srgbClr val="002060"/>
                </a:solidFill>
              </a:rPr>
              <a:t>Thank You For Your attention !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771F8EB-89E0-040A-ADB7-6C75D32E0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5634" y="892038"/>
            <a:ext cx="5073924" cy="50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3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513F2-9E73-6C6B-3486-F31817BD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1107C9D-D00B-307F-0D2E-1B84727A0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06" y="2740997"/>
            <a:ext cx="10222639" cy="37586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F5582A2-6FED-4762-BFB3-4C41F3062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D79E7B8C-0308-9086-4178-DA7009CB58EE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D8B2F78-CCBB-C6FF-0A42-77217844A624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CBBA967-5EB5-328B-6D60-E296E3D1E2D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6D0615D3-89E4-1B7F-716C-B863BED86385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5CF12D22-0E8C-393A-8F19-AE4B46A45CBA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2860BC1A-39F5-5185-C5F7-3CE3197E2849}"/>
              </a:ext>
            </a:extLst>
          </p:cNvPr>
          <p:cNvSpPr txBox="1"/>
          <p:nvPr/>
        </p:nvSpPr>
        <p:spPr>
          <a:xfrm>
            <a:off x="1654940" y="738759"/>
            <a:ext cx="719107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Introduction to Graph Theory Basics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7E175248-5586-C6BD-DEF3-315F1FB4B3E6}"/>
              </a:ext>
            </a:extLst>
          </p:cNvPr>
          <p:cNvSpPr txBox="1">
            <a:spLocks/>
          </p:cNvSpPr>
          <p:nvPr/>
        </p:nvSpPr>
        <p:spPr>
          <a:xfrm>
            <a:off x="789555" y="1856644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There are different types of graphs, depending on how the edges behave and what they represent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30D71D41-F582-46DE-0AC7-B7961146F044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Types of Graphs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5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281D-E5C9-12D1-8A67-F3BA0ADB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7E9934-3851-B951-B8F5-12E70AD63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7AD6DD11-73C5-585F-4660-F1435502BDC9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1BBDFA4-31AC-CA41-325F-0C456FEAA0D9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AE891464-E0B6-0977-72E9-1C8442C56F32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FFDE2F0C-924C-914C-F00F-D31A8787E8E4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1D4E208D-B1BB-F968-7D8A-063E4689F633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B81740AD-6225-9AFE-F9FB-BB993C28F77A}"/>
              </a:ext>
            </a:extLst>
          </p:cNvPr>
          <p:cNvSpPr txBox="1"/>
          <p:nvPr/>
        </p:nvSpPr>
        <p:spPr>
          <a:xfrm>
            <a:off x="1654940" y="738759"/>
            <a:ext cx="719107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Introduction to Graph Theory Basics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8E03CD72-BAB9-BFC6-2355-EC0E9E35EB4F}"/>
              </a:ext>
            </a:extLst>
          </p:cNvPr>
          <p:cNvSpPr txBox="1">
            <a:spLocks/>
          </p:cNvSpPr>
          <p:nvPr/>
        </p:nvSpPr>
        <p:spPr>
          <a:xfrm>
            <a:off x="789555" y="1856644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To better understand graphs, think of a GPS map: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DEB4CA36-DE63-CAEB-DA2E-87C2851A1EF7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Real-Life Analogy: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75AFD-EEA7-C2BE-8E90-5A1BDDF4A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866" y="2677175"/>
            <a:ext cx="3968929" cy="2991730"/>
          </a:xfrm>
          <a:prstGeom prst="rect">
            <a:avLst/>
          </a:prstGeom>
        </p:spPr>
      </p:pic>
      <p:sp>
        <p:nvSpPr>
          <p:cNvPr id="17" name="Google Shape;596;p53">
            <a:extLst>
              <a:ext uri="{FF2B5EF4-FFF2-40B4-BE49-F238E27FC236}">
                <a16:creationId xmlns:a16="http://schemas.microsoft.com/office/drawing/2014/main" id="{38CF0B59-3564-DA5C-F817-A2CBFCC13D93}"/>
              </a:ext>
            </a:extLst>
          </p:cNvPr>
          <p:cNvSpPr txBox="1">
            <a:spLocks/>
          </p:cNvSpPr>
          <p:nvPr/>
        </p:nvSpPr>
        <p:spPr>
          <a:xfrm>
            <a:off x="961520" y="3629189"/>
            <a:ext cx="650334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Cities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are the vertices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(nodes)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Roads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connecting the cities are 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edges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distance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or travel time on each road represents the </a:t>
            </a:r>
            <a:r>
              <a:rPr lang="en-US" sz="2000" b="1" dirty="0">
                <a:solidFill>
                  <a:srgbClr val="0C2054"/>
                </a:solidFill>
                <a:latin typeface="Montserrat" panose="00000500000000000000" pitchFamily="2" charset="0"/>
              </a:rPr>
              <a:t>weights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.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D534-2266-D561-7E89-FC62FA16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7D23976-5C42-92BB-75EF-7E13D43CC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9DE8055E-EBE8-6612-BD5D-36DC8AECD44C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C05E9C0E-1C03-0E5C-010F-758EAC90247C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F75817B2-1A81-8B0E-F4B0-3B23CF4B6B34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CF645810-7258-4534-B0DE-41204A7E0163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54E274BE-71A5-8451-70B7-486BB19FBC58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DDACD148-2E52-8E81-EF30-A75D56F83E97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What is the Traveling Salesman Problem (TSP)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F7491857-73C9-1DA7-3B5E-BF4D9C7943DA}"/>
              </a:ext>
            </a:extLst>
          </p:cNvPr>
          <p:cNvSpPr txBox="1">
            <a:spLocks/>
          </p:cNvSpPr>
          <p:nvPr/>
        </p:nvSpPr>
        <p:spPr>
          <a:xfrm>
            <a:off x="927494" y="2147449"/>
            <a:ext cx="9609566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A salesman needs to visit a list of cities exactly </a:t>
            </a:r>
            <a:r>
              <a:rPr lang="en-US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once.He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must plan the most efficient route between </a:t>
            </a:r>
            <a:r>
              <a:rPr lang="en-US" sz="2000" dirty="0" err="1">
                <a:solidFill>
                  <a:srgbClr val="0C2054"/>
                </a:solidFill>
                <a:latin typeface="Montserrat" panose="00000500000000000000" pitchFamily="2" charset="0"/>
              </a:rPr>
              <a:t>them.In</a:t>
            </a:r>
            <a:r>
              <a:rPr lang="en-US" sz="2000" dirty="0">
                <a:solidFill>
                  <a:srgbClr val="0C2054"/>
                </a:solidFill>
                <a:latin typeface="Montserrat" panose="00000500000000000000" pitchFamily="2" charset="0"/>
              </a:rPr>
              <a:t> the end, he must return to his starting city</a:t>
            </a:r>
            <a:endParaRPr lang="en" sz="20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46ED353D-1A05-2CB5-3E72-136C00FFD254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Problem Statement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A4DA013-1A40-E736-7887-C7653248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87" y="3134547"/>
            <a:ext cx="68294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2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5A6A-F409-56E3-0F92-528FF068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03F42C-A405-4132-1FBA-11FB0B79F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83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824F751F-216C-817F-3F2F-49F1FB0274F0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78926E40-1157-651D-3BCA-02ADE1C585BF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3C3F1DCC-7400-A50C-142A-B53FE9EC9CDF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7D298D7F-9EBB-7417-4F86-D3C899AD92E7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89185B4F-2D36-4BAC-DE3B-8B3EBF4D8210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77AAC7CD-B9EB-3F64-18D1-F3ADD12C4398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What is the Traveling Salesman Problem (TSP)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C30D673F-9B97-9BDF-7390-A6DB47E460E6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Objective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Google Shape;596;p53">
            <a:extLst>
              <a:ext uri="{FF2B5EF4-FFF2-40B4-BE49-F238E27FC236}">
                <a16:creationId xmlns:a16="http://schemas.microsoft.com/office/drawing/2014/main" id="{7D3CD551-214F-C704-5F5A-139720405B59}"/>
              </a:ext>
            </a:extLst>
          </p:cNvPr>
          <p:cNvSpPr txBox="1">
            <a:spLocks/>
          </p:cNvSpPr>
          <p:nvPr/>
        </p:nvSpPr>
        <p:spPr>
          <a:xfrm>
            <a:off x="1332637" y="2719085"/>
            <a:ext cx="8577481" cy="199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2054"/>
                </a:solidFill>
                <a:latin typeface="Montserrat" panose="00000500000000000000" pitchFamily="2" charset="0"/>
              </a:rPr>
              <a:t>Minimize total </a:t>
            </a: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travel distance/cost/time.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Visit</a:t>
            </a:r>
            <a:r>
              <a:rPr lang="en-US" sz="2800" dirty="0">
                <a:solidFill>
                  <a:srgbClr val="0C2054"/>
                </a:solidFill>
                <a:latin typeface="Montserrat" panose="00000500000000000000" pitchFamily="2" charset="0"/>
              </a:rPr>
              <a:t> every </a:t>
            </a: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city</a:t>
            </a:r>
            <a:r>
              <a:rPr lang="en-US" sz="2800" dirty="0">
                <a:solidFill>
                  <a:srgbClr val="0C2054"/>
                </a:solidFill>
                <a:latin typeface="Montserrat" panose="00000500000000000000" pitchFamily="2" charset="0"/>
              </a:rPr>
              <a:t> exactly </a:t>
            </a: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once.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Return</a:t>
            </a:r>
            <a:r>
              <a:rPr lang="en-US" sz="2800" dirty="0">
                <a:solidFill>
                  <a:srgbClr val="0C2054"/>
                </a:solidFill>
                <a:latin typeface="Montserrat" panose="00000500000000000000" pitchFamily="2" charset="0"/>
              </a:rPr>
              <a:t> to the </a:t>
            </a:r>
            <a:r>
              <a:rPr lang="en-US" sz="2800" b="1" dirty="0">
                <a:solidFill>
                  <a:srgbClr val="0C2054"/>
                </a:solidFill>
                <a:latin typeface="Montserrat" panose="00000500000000000000" pitchFamily="2" charset="0"/>
              </a:rPr>
              <a:t>starting point.</a:t>
            </a:r>
            <a:endParaRPr lang="en" sz="28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7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BDE7-977D-31B4-723C-592A34D92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B701667-17D5-F600-B4CC-EE0FD53B3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05" y="-71582"/>
            <a:ext cx="12422909" cy="7001164"/>
          </a:xfrm>
          <a:prstGeom prst="rect">
            <a:avLst/>
          </a:prstGeom>
        </p:spPr>
      </p:pic>
      <p:sp>
        <p:nvSpPr>
          <p:cNvPr id="5" name="Google Shape;1651;p58">
            <a:extLst>
              <a:ext uri="{FF2B5EF4-FFF2-40B4-BE49-F238E27FC236}">
                <a16:creationId xmlns:a16="http://schemas.microsoft.com/office/drawing/2014/main" id="{1A1C7231-1D92-B3A9-303F-2C4A52D0A4DB}"/>
              </a:ext>
            </a:extLst>
          </p:cNvPr>
          <p:cNvSpPr/>
          <p:nvPr/>
        </p:nvSpPr>
        <p:spPr>
          <a:xfrm>
            <a:off x="-428554" y="2190586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651;p58">
            <a:extLst>
              <a:ext uri="{FF2B5EF4-FFF2-40B4-BE49-F238E27FC236}">
                <a16:creationId xmlns:a16="http://schemas.microsoft.com/office/drawing/2014/main" id="{BD531510-431A-9C09-5961-09AF8233E410}"/>
              </a:ext>
            </a:extLst>
          </p:cNvPr>
          <p:cNvSpPr/>
          <p:nvPr/>
        </p:nvSpPr>
        <p:spPr>
          <a:xfrm>
            <a:off x="12021833" y="2352823"/>
            <a:ext cx="577943" cy="3316082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738;p65">
            <a:extLst>
              <a:ext uri="{FF2B5EF4-FFF2-40B4-BE49-F238E27FC236}">
                <a16:creationId xmlns:a16="http://schemas.microsoft.com/office/drawing/2014/main" id="{0482604C-DC82-02E2-1DFC-C0CE6448E9C0}"/>
              </a:ext>
            </a:extLst>
          </p:cNvPr>
          <p:cNvSpPr/>
          <p:nvPr/>
        </p:nvSpPr>
        <p:spPr>
          <a:xfrm rot="10800000" flipH="1">
            <a:off x="5728714" y="6430775"/>
            <a:ext cx="1020264" cy="854450"/>
          </a:xfrm>
          <a:prstGeom prst="pie">
            <a:avLst>
              <a:gd name="adj1" fmla="val 0"/>
              <a:gd name="adj2" fmla="val 1083123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96;p53">
            <a:extLst>
              <a:ext uri="{FF2B5EF4-FFF2-40B4-BE49-F238E27FC236}">
                <a16:creationId xmlns:a16="http://schemas.microsoft.com/office/drawing/2014/main" id="{14AEB642-982D-62B1-80DA-13079EFA0CA7}"/>
              </a:ext>
            </a:extLst>
          </p:cNvPr>
          <p:cNvSpPr txBox="1">
            <a:spLocks/>
          </p:cNvSpPr>
          <p:nvPr/>
        </p:nvSpPr>
        <p:spPr>
          <a:xfrm>
            <a:off x="6012237" y="6449247"/>
            <a:ext cx="453218" cy="4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endParaRPr lang="en" sz="18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318;p97">
            <a:extLst>
              <a:ext uri="{FF2B5EF4-FFF2-40B4-BE49-F238E27FC236}">
                <a16:creationId xmlns:a16="http://schemas.microsoft.com/office/drawing/2014/main" id="{E63DC7C8-CC77-712D-1AB4-E6A4713D1F30}"/>
              </a:ext>
            </a:extLst>
          </p:cNvPr>
          <p:cNvSpPr/>
          <p:nvPr/>
        </p:nvSpPr>
        <p:spPr>
          <a:xfrm>
            <a:off x="789555" y="824108"/>
            <a:ext cx="720900" cy="6837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sz="32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4325;p97">
            <a:extLst>
              <a:ext uri="{FF2B5EF4-FFF2-40B4-BE49-F238E27FC236}">
                <a16:creationId xmlns:a16="http://schemas.microsoft.com/office/drawing/2014/main" id="{CDA43344-5D8B-A1D6-85E7-03F0A8B819BD}"/>
              </a:ext>
            </a:extLst>
          </p:cNvPr>
          <p:cNvSpPr txBox="1"/>
          <p:nvPr/>
        </p:nvSpPr>
        <p:spPr>
          <a:xfrm>
            <a:off x="1654940" y="738759"/>
            <a:ext cx="888212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Related Concepts</a:t>
            </a:r>
            <a:endParaRPr lang="fr-FR" sz="2800" dirty="0">
              <a:solidFill>
                <a:srgbClr val="00206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596;p53">
            <a:extLst>
              <a:ext uri="{FF2B5EF4-FFF2-40B4-BE49-F238E27FC236}">
                <a16:creationId xmlns:a16="http://schemas.microsoft.com/office/drawing/2014/main" id="{A805ADA6-918B-D753-5675-F5D52B580B86}"/>
              </a:ext>
            </a:extLst>
          </p:cNvPr>
          <p:cNvSpPr txBox="1">
            <a:spLocks/>
          </p:cNvSpPr>
          <p:nvPr/>
        </p:nvSpPr>
        <p:spPr>
          <a:xfrm>
            <a:off x="1654940" y="1165958"/>
            <a:ext cx="4134086" cy="5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C2054"/>
                </a:solidFill>
                <a:latin typeface="Montserrat" panose="00000500000000000000" pitchFamily="2" charset="0"/>
              </a:rPr>
              <a:t>TSP and Graph Path Concepts</a:t>
            </a:r>
            <a:endParaRPr lang="en" sz="1600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Google Shape;596;p53">
            <a:extLst>
              <a:ext uri="{FF2B5EF4-FFF2-40B4-BE49-F238E27FC236}">
                <a16:creationId xmlns:a16="http://schemas.microsoft.com/office/drawing/2014/main" id="{D60C63B0-C1AC-3EFB-7988-445571736574}"/>
              </a:ext>
            </a:extLst>
          </p:cNvPr>
          <p:cNvSpPr txBox="1">
            <a:spLocks/>
          </p:cNvSpPr>
          <p:nvPr/>
        </p:nvSpPr>
        <p:spPr>
          <a:xfrm>
            <a:off x="789555" y="3201829"/>
            <a:ext cx="6530860" cy="85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0C2054"/>
                </a:solidFill>
                <a:latin typeface="Montserrat" panose="00000500000000000000" pitchFamily="2" charset="0"/>
              </a:rPr>
              <a:t>To understand the Traveling Salesman Problem (TSP), let’s look at key concepts: </a:t>
            </a:r>
            <a:r>
              <a:rPr lang="en-US" sz="1800" b="1" dirty="0">
                <a:solidFill>
                  <a:srgbClr val="0C2054"/>
                </a:solidFill>
                <a:latin typeface="Montserrat" panose="00000500000000000000" pitchFamily="2" charset="0"/>
              </a:rPr>
              <a:t>Hamiltonian Paths, Hamiltonian Circuits, and Eulerian Paths, </a:t>
            </a:r>
            <a:r>
              <a:rPr lang="en-US" sz="1800" dirty="0">
                <a:solidFill>
                  <a:srgbClr val="0C2054"/>
                </a:solidFill>
                <a:latin typeface="Montserrat" panose="00000500000000000000" pitchFamily="2" charset="0"/>
              </a:rPr>
              <a:t>which </a:t>
            </a:r>
            <a:r>
              <a:rPr lang="en-US" sz="1800" b="1" dirty="0">
                <a:solidFill>
                  <a:srgbClr val="0C2054"/>
                </a:solidFill>
                <a:latin typeface="Montserrat" panose="00000500000000000000" pitchFamily="2" charset="0"/>
              </a:rPr>
              <a:t>involve visiting vertices or edges in a graph</a:t>
            </a:r>
            <a:r>
              <a:rPr lang="en-US" sz="1800" dirty="0">
                <a:solidFill>
                  <a:srgbClr val="0C2054"/>
                </a:solidFill>
                <a:latin typeface="Montserrat" panose="00000500000000000000" pitchFamily="2" charset="0"/>
              </a:rPr>
              <a:t>. TSP builds on these ideas with optimization.</a:t>
            </a:r>
            <a:endParaRPr lang="en" sz="1800" b="1" dirty="0">
              <a:solidFill>
                <a:srgbClr val="0C2054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CDF3D11-A5CB-1605-A2E2-B005A7B8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415" y="1991742"/>
            <a:ext cx="425826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999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2888</Words>
  <Application>Microsoft Office PowerPoint</Application>
  <PresentationFormat>Grand écran</PresentationFormat>
  <Paragraphs>477</Paragraphs>
  <Slides>48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Google Sans</vt:lpstr>
      <vt:lpstr>Montserrat</vt:lpstr>
      <vt:lpstr>Poppins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Houssem Chaouch</dc:creator>
  <cp:lastModifiedBy>Houssem Chaouch</cp:lastModifiedBy>
  <cp:revision>483</cp:revision>
  <dcterms:created xsi:type="dcterms:W3CDTF">2024-05-20T17:43:24Z</dcterms:created>
  <dcterms:modified xsi:type="dcterms:W3CDTF">2025-04-23T09:26:57Z</dcterms:modified>
</cp:coreProperties>
</file>